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12161-8C5D-400B-B624-22A66087C576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22F3F-B94D-453C-B3E9-C30DB80BEC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165891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332803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4EA2-94B3-44AD-A2F6-F2AF936AD4C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C2F8-F5F2-4CDC-870F-EE06524D18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Logic Design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Amr</a:t>
            </a:r>
            <a:r>
              <a:rPr lang="en-US" dirty="0" smtClean="0"/>
              <a:t> Al-</a:t>
            </a:r>
            <a:r>
              <a:rPr lang="en-US" dirty="0" err="1" smtClean="0"/>
              <a:t>Awamry</a:t>
            </a:r>
            <a:endParaRPr lang="en-US" dirty="0" smtClean="0"/>
          </a:p>
          <a:p>
            <a:r>
              <a:rPr lang="en-US" dirty="0" smtClean="0"/>
              <a:t>Lecture 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AutoShape 2"/>
          <p:cNvSpPr>
            <a:spLocks noChangeArrowheads="1"/>
          </p:cNvSpPr>
          <p:nvPr/>
        </p:nvSpPr>
        <p:spPr bwMode="auto">
          <a:xfrm>
            <a:off x="0" y="3841750"/>
            <a:ext cx="2513013" cy="1279525"/>
          </a:xfrm>
          <a:prstGeom prst="wedgeRectCallout">
            <a:avLst>
              <a:gd name="adj1" fmla="val 50380"/>
              <a:gd name="adj2" fmla="val -79778"/>
            </a:avLst>
          </a:prstGeom>
          <a:solidFill>
            <a:srgbClr val="FFFF00"/>
          </a:solidFill>
          <a:ln w="19050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Latch operation enabled by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</a:p>
        </p:txBody>
      </p:sp>
      <p:sp>
        <p:nvSpPr>
          <p:cNvPr id="461827" name="AutoShape 3"/>
          <p:cNvSpPr>
            <a:spLocks noChangeArrowheads="1"/>
          </p:cNvSpPr>
          <p:nvPr/>
        </p:nvSpPr>
        <p:spPr bwMode="auto">
          <a:xfrm>
            <a:off x="2208213" y="6067425"/>
            <a:ext cx="2736850" cy="358775"/>
          </a:xfrm>
          <a:prstGeom prst="wedgeRectCallout">
            <a:avLst>
              <a:gd name="adj1" fmla="val 1046"/>
              <a:gd name="adj2" fmla="val -449116"/>
            </a:avLst>
          </a:prstGeom>
          <a:solidFill>
            <a:srgbClr val="FFFF00"/>
          </a:solidFill>
          <a:ln w="19050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Helvetica" charset="0"/>
              </a:rPr>
              <a:t>    </a:t>
            </a:r>
          </a:p>
        </p:txBody>
      </p:sp>
      <p:sp>
        <p:nvSpPr>
          <p:cNvPr id="461828" name="AutoShape 4"/>
          <p:cNvSpPr>
            <a:spLocks noChangeArrowheads="1"/>
          </p:cNvSpPr>
          <p:nvPr/>
        </p:nvSpPr>
        <p:spPr bwMode="auto">
          <a:xfrm>
            <a:off x="2193925" y="5668963"/>
            <a:ext cx="2840038" cy="768350"/>
          </a:xfrm>
          <a:prstGeom prst="wedgeRectCallout">
            <a:avLst>
              <a:gd name="adj1" fmla="val 11597"/>
              <a:gd name="adj2" fmla="val -400000"/>
            </a:avLst>
          </a:prstGeom>
          <a:solidFill>
            <a:srgbClr val="FFFF00"/>
          </a:solidFill>
          <a:ln w="19050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Input sampling enabled by gates</a:t>
            </a:r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239000" cy="368300"/>
          </a:xfrm>
        </p:spPr>
        <p:txBody>
          <a:bodyPr wrap="square">
            <a:normAutofit fontScale="90000"/>
          </a:bodyPr>
          <a:lstStyle/>
          <a:p>
            <a:pPr algn="ctr"/>
            <a:r>
              <a:rPr lang="en-US"/>
              <a:t>NOR S-R Latch with Control Input</a:t>
            </a:r>
          </a:p>
        </p:txBody>
      </p:sp>
      <p:sp>
        <p:nvSpPr>
          <p:cNvPr id="461830" name="Text Box 6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R’</a:t>
            </a:r>
          </a:p>
        </p:txBody>
      </p:sp>
      <p:sp>
        <p:nvSpPr>
          <p:cNvPr id="461832" name="Arc 8"/>
          <p:cNvSpPr>
            <a:spLocks/>
          </p:cNvSpPr>
          <p:nvPr/>
        </p:nvSpPr>
        <p:spPr bwMode="auto">
          <a:xfrm>
            <a:off x="5083175" y="2824163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3" name="Arc 9"/>
          <p:cNvSpPr>
            <a:spLocks/>
          </p:cNvSpPr>
          <p:nvPr/>
        </p:nvSpPr>
        <p:spPr bwMode="auto">
          <a:xfrm>
            <a:off x="5083175" y="2824163"/>
            <a:ext cx="885825" cy="2968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4" name="Arc 10"/>
          <p:cNvSpPr>
            <a:spLocks/>
          </p:cNvSpPr>
          <p:nvPr/>
        </p:nvSpPr>
        <p:spPr bwMode="auto">
          <a:xfrm>
            <a:off x="5083175" y="2566988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5" name="Arc 11"/>
          <p:cNvSpPr>
            <a:spLocks/>
          </p:cNvSpPr>
          <p:nvPr/>
        </p:nvSpPr>
        <p:spPr bwMode="auto">
          <a:xfrm>
            <a:off x="5083175" y="2554288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6" name="Arc 12"/>
          <p:cNvSpPr>
            <a:spLocks/>
          </p:cNvSpPr>
          <p:nvPr/>
        </p:nvSpPr>
        <p:spPr bwMode="auto">
          <a:xfrm>
            <a:off x="5083175" y="2566988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7" name="Arc 13"/>
          <p:cNvSpPr>
            <a:spLocks/>
          </p:cNvSpPr>
          <p:nvPr/>
        </p:nvSpPr>
        <p:spPr bwMode="auto">
          <a:xfrm>
            <a:off x="5083175" y="2554288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8" name="Arc 14"/>
          <p:cNvSpPr>
            <a:spLocks/>
          </p:cNvSpPr>
          <p:nvPr/>
        </p:nvSpPr>
        <p:spPr bwMode="auto">
          <a:xfrm>
            <a:off x="5110163" y="2824163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9" name="Arc 15"/>
          <p:cNvSpPr>
            <a:spLocks/>
          </p:cNvSpPr>
          <p:nvPr/>
        </p:nvSpPr>
        <p:spPr bwMode="auto">
          <a:xfrm>
            <a:off x="5110163" y="2824163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057775" y="2695575"/>
            <a:ext cx="103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5057775" y="2952750"/>
            <a:ext cx="103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2" name="Oval 18"/>
          <p:cNvSpPr>
            <a:spLocks noChangeArrowheads="1"/>
          </p:cNvSpPr>
          <p:nvPr/>
        </p:nvSpPr>
        <p:spPr bwMode="auto">
          <a:xfrm>
            <a:off x="5981700" y="2797175"/>
            <a:ext cx="77788" cy="7778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3" name="Oval 19"/>
          <p:cNvSpPr>
            <a:spLocks noChangeArrowheads="1"/>
          </p:cNvSpPr>
          <p:nvPr/>
        </p:nvSpPr>
        <p:spPr bwMode="auto">
          <a:xfrm>
            <a:off x="5969000" y="2784475"/>
            <a:ext cx="103188" cy="103188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4" name="Arc 20"/>
          <p:cNvSpPr>
            <a:spLocks/>
          </p:cNvSpPr>
          <p:nvPr/>
        </p:nvSpPr>
        <p:spPr bwMode="auto">
          <a:xfrm>
            <a:off x="5083175" y="4108450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5" name="Arc 21"/>
          <p:cNvSpPr>
            <a:spLocks/>
          </p:cNvSpPr>
          <p:nvPr/>
        </p:nvSpPr>
        <p:spPr bwMode="auto">
          <a:xfrm>
            <a:off x="5083175" y="4108450"/>
            <a:ext cx="885825" cy="295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6" name="Arc 22"/>
          <p:cNvSpPr>
            <a:spLocks/>
          </p:cNvSpPr>
          <p:nvPr/>
        </p:nvSpPr>
        <p:spPr bwMode="auto">
          <a:xfrm>
            <a:off x="5083175" y="3851275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7" name="Arc 23"/>
          <p:cNvSpPr>
            <a:spLocks/>
          </p:cNvSpPr>
          <p:nvPr/>
        </p:nvSpPr>
        <p:spPr bwMode="auto">
          <a:xfrm>
            <a:off x="5083175" y="3838575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8" name="Arc 24"/>
          <p:cNvSpPr>
            <a:spLocks/>
          </p:cNvSpPr>
          <p:nvPr/>
        </p:nvSpPr>
        <p:spPr bwMode="auto">
          <a:xfrm>
            <a:off x="5083175" y="3851275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9" name="Arc 25"/>
          <p:cNvSpPr>
            <a:spLocks/>
          </p:cNvSpPr>
          <p:nvPr/>
        </p:nvSpPr>
        <p:spPr bwMode="auto">
          <a:xfrm>
            <a:off x="5083175" y="3838575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0" name="Arc 26"/>
          <p:cNvSpPr>
            <a:spLocks/>
          </p:cNvSpPr>
          <p:nvPr/>
        </p:nvSpPr>
        <p:spPr bwMode="auto">
          <a:xfrm>
            <a:off x="5110163" y="4108450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1" name="Arc 27"/>
          <p:cNvSpPr>
            <a:spLocks/>
          </p:cNvSpPr>
          <p:nvPr/>
        </p:nvSpPr>
        <p:spPr bwMode="auto">
          <a:xfrm>
            <a:off x="5110163" y="4108450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5057775" y="3979863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5057775" y="4237038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4" name="Oval 30"/>
          <p:cNvSpPr>
            <a:spLocks noChangeArrowheads="1"/>
          </p:cNvSpPr>
          <p:nvPr/>
        </p:nvSpPr>
        <p:spPr bwMode="auto">
          <a:xfrm>
            <a:off x="5981700" y="4083050"/>
            <a:ext cx="77788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5" name="Oval 31"/>
          <p:cNvSpPr>
            <a:spLocks noChangeArrowheads="1"/>
          </p:cNvSpPr>
          <p:nvPr/>
        </p:nvSpPr>
        <p:spPr bwMode="auto">
          <a:xfrm>
            <a:off x="5969000" y="4070350"/>
            <a:ext cx="103188" cy="1016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6" name="Arc 32"/>
          <p:cNvSpPr>
            <a:spLocks/>
          </p:cNvSpPr>
          <p:nvPr/>
        </p:nvSpPr>
        <p:spPr bwMode="auto">
          <a:xfrm>
            <a:off x="5083175" y="4108450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7" name="Arc 33"/>
          <p:cNvSpPr>
            <a:spLocks/>
          </p:cNvSpPr>
          <p:nvPr/>
        </p:nvSpPr>
        <p:spPr bwMode="auto">
          <a:xfrm>
            <a:off x="5083175" y="4108450"/>
            <a:ext cx="885825" cy="295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8" name="Arc 34"/>
          <p:cNvSpPr>
            <a:spLocks/>
          </p:cNvSpPr>
          <p:nvPr/>
        </p:nvSpPr>
        <p:spPr bwMode="auto">
          <a:xfrm>
            <a:off x="5083175" y="3851275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9" name="Arc 35"/>
          <p:cNvSpPr>
            <a:spLocks/>
          </p:cNvSpPr>
          <p:nvPr/>
        </p:nvSpPr>
        <p:spPr bwMode="auto">
          <a:xfrm>
            <a:off x="5083175" y="3838575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0" name="Arc 36"/>
          <p:cNvSpPr>
            <a:spLocks/>
          </p:cNvSpPr>
          <p:nvPr/>
        </p:nvSpPr>
        <p:spPr bwMode="auto">
          <a:xfrm>
            <a:off x="5083175" y="3851275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1" name="Arc 37"/>
          <p:cNvSpPr>
            <a:spLocks/>
          </p:cNvSpPr>
          <p:nvPr/>
        </p:nvSpPr>
        <p:spPr bwMode="auto">
          <a:xfrm>
            <a:off x="5083175" y="3838575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2" name="Arc 38"/>
          <p:cNvSpPr>
            <a:spLocks/>
          </p:cNvSpPr>
          <p:nvPr/>
        </p:nvSpPr>
        <p:spPr bwMode="auto">
          <a:xfrm>
            <a:off x="5110163" y="4108450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3" name="Arc 39"/>
          <p:cNvSpPr>
            <a:spLocks/>
          </p:cNvSpPr>
          <p:nvPr/>
        </p:nvSpPr>
        <p:spPr bwMode="auto">
          <a:xfrm>
            <a:off x="5110163" y="4108450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4" name="Line 40"/>
          <p:cNvSpPr>
            <a:spLocks noChangeShapeType="1"/>
          </p:cNvSpPr>
          <p:nvPr/>
        </p:nvSpPr>
        <p:spPr bwMode="auto">
          <a:xfrm>
            <a:off x="5057775" y="3979863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5" name="Line 41"/>
          <p:cNvSpPr>
            <a:spLocks noChangeShapeType="1"/>
          </p:cNvSpPr>
          <p:nvPr/>
        </p:nvSpPr>
        <p:spPr bwMode="auto">
          <a:xfrm>
            <a:off x="5057775" y="4237038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6" name="Oval 42"/>
          <p:cNvSpPr>
            <a:spLocks noChangeArrowheads="1"/>
          </p:cNvSpPr>
          <p:nvPr/>
        </p:nvSpPr>
        <p:spPr bwMode="auto">
          <a:xfrm>
            <a:off x="5981700" y="4083050"/>
            <a:ext cx="77788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7" name="Oval 43"/>
          <p:cNvSpPr>
            <a:spLocks noChangeArrowheads="1"/>
          </p:cNvSpPr>
          <p:nvPr/>
        </p:nvSpPr>
        <p:spPr bwMode="auto">
          <a:xfrm>
            <a:off x="5969000" y="4070350"/>
            <a:ext cx="103188" cy="1016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8" name="Arc 44"/>
          <p:cNvSpPr>
            <a:spLocks/>
          </p:cNvSpPr>
          <p:nvPr/>
        </p:nvSpPr>
        <p:spPr bwMode="auto">
          <a:xfrm>
            <a:off x="3541713" y="2695575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9" name="Arc 45"/>
          <p:cNvSpPr>
            <a:spLocks/>
          </p:cNvSpPr>
          <p:nvPr/>
        </p:nvSpPr>
        <p:spPr bwMode="auto">
          <a:xfrm>
            <a:off x="3541713" y="2695575"/>
            <a:ext cx="885825" cy="29686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0" name="Arc 46"/>
          <p:cNvSpPr>
            <a:spLocks/>
          </p:cNvSpPr>
          <p:nvPr/>
        </p:nvSpPr>
        <p:spPr bwMode="auto">
          <a:xfrm>
            <a:off x="3541713" y="2438400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1" name="Arc 47"/>
          <p:cNvSpPr>
            <a:spLocks/>
          </p:cNvSpPr>
          <p:nvPr/>
        </p:nvSpPr>
        <p:spPr bwMode="auto">
          <a:xfrm>
            <a:off x="3541713" y="2425700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2" name="Arc 48"/>
          <p:cNvSpPr>
            <a:spLocks/>
          </p:cNvSpPr>
          <p:nvPr/>
        </p:nvSpPr>
        <p:spPr bwMode="auto">
          <a:xfrm>
            <a:off x="3543300" y="2438400"/>
            <a:ext cx="77788" cy="257175"/>
          </a:xfrm>
          <a:custGeom>
            <a:avLst/>
            <a:gdLst>
              <a:gd name="G0" fmla="+- 45 0 0"/>
              <a:gd name="G1" fmla="+- 21600 0 0"/>
              <a:gd name="G2" fmla="+- 21600 0 0"/>
              <a:gd name="T0" fmla="*/ 0 w 21645"/>
              <a:gd name="T1" fmla="*/ 0 h 21600"/>
              <a:gd name="T2" fmla="*/ 21645 w 21645"/>
              <a:gd name="T3" fmla="*/ 21600 h 21600"/>
              <a:gd name="T4" fmla="*/ 45 w 2164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5" h="21600" fill="none" extrusionOk="0">
                <a:moveTo>
                  <a:pt x="0" y="0"/>
                </a:moveTo>
                <a:cubicBezTo>
                  <a:pt x="15" y="0"/>
                  <a:pt x="30" y="-1"/>
                  <a:pt x="45" y="0"/>
                </a:cubicBezTo>
                <a:cubicBezTo>
                  <a:pt x="11974" y="0"/>
                  <a:pt x="21645" y="9670"/>
                  <a:pt x="21645" y="21600"/>
                </a:cubicBezTo>
              </a:path>
              <a:path w="21645" h="21600" stroke="0" extrusionOk="0">
                <a:moveTo>
                  <a:pt x="0" y="0"/>
                </a:moveTo>
                <a:cubicBezTo>
                  <a:pt x="15" y="0"/>
                  <a:pt x="30" y="-1"/>
                  <a:pt x="45" y="0"/>
                </a:cubicBezTo>
                <a:cubicBezTo>
                  <a:pt x="11974" y="0"/>
                  <a:pt x="21645" y="9670"/>
                  <a:pt x="21645" y="21600"/>
                </a:cubicBezTo>
                <a:lnTo>
                  <a:pt x="45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3" name="Arc 49"/>
          <p:cNvSpPr>
            <a:spLocks/>
          </p:cNvSpPr>
          <p:nvPr/>
        </p:nvSpPr>
        <p:spPr bwMode="auto">
          <a:xfrm>
            <a:off x="3541713" y="2425700"/>
            <a:ext cx="90487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4" name="Arc 50"/>
          <p:cNvSpPr>
            <a:spLocks/>
          </p:cNvSpPr>
          <p:nvPr/>
        </p:nvSpPr>
        <p:spPr bwMode="auto">
          <a:xfrm>
            <a:off x="3568700" y="2695575"/>
            <a:ext cx="52388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5" name="Arc 51"/>
          <p:cNvSpPr>
            <a:spLocks/>
          </p:cNvSpPr>
          <p:nvPr/>
        </p:nvSpPr>
        <p:spPr bwMode="auto">
          <a:xfrm>
            <a:off x="3568700" y="2695575"/>
            <a:ext cx="65088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6" name="Line 52"/>
          <p:cNvSpPr>
            <a:spLocks noChangeShapeType="1"/>
          </p:cNvSpPr>
          <p:nvPr/>
        </p:nvSpPr>
        <p:spPr bwMode="auto">
          <a:xfrm>
            <a:off x="3516313" y="2566988"/>
            <a:ext cx="10318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7" name="Line 53"/>
          <p:cNvSpPr>
            <a:spLocks noChangeShapeType="1"/>
          </p:cNvSpPr>
          <p:nvPr/>
        </p:nvSpPr>
        <p:spPr bwMode="auto">
          <a:xfrm>
            <a:off x="3516313" y="2824163"/>
            <a:ext cx="103187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8" name="Oval 54"/>
          <p:cNvSpPr>
            <a:spLocks noChangeArrowheads="1"/>
          </p:cNvSpPr>
          <p:nvPr/>
        </p:nvSpPr>
        <p:spPr bwMode="auto">
          <a:xfrm>
            <a:off x="4440238" y="2670175"/>
            <a:ext cx="77787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9" name="Oval 55"/>
          <p:cNvSpPr>
            <a:spLocks noChangeArrowheads="1"/>
          </p:cNvSpPr>
          <p:nvPr/>
        </p:nvSpPr>
        <p:spPr bwMode="auto">
          <a:xfrm>
            <a:off x="4427538" y="2655888"/>
            <a:ext cx="103187" cy="103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0" name="Arc 56"/>
          <p:cNvSpPr>
            <a:spLocks/>
          </p:cNvSpPr>
          <p:nvPr/>
        </p:nvSpPr>
        <p:spPr bwMode="auto">
          <a:xfrm>
            <a:off x="3541713" y="4237038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1" name="Arc 57"/>
          <p:cNvSpPr>
            <a:spLocks/>
          </p:cNvSpPr>
          <p:nvPr/>
        </p:nvSpPr>
        <p:spPr bwMode="auto">
          <a:xfrm>
            <a:off x="3541713" y="4237038"/>
            <a:ext cx="885825" cy="295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2" name="Arc 58"/>
          <p:cNvSpPr>
            <a:spLocks/>
          </p:cNvSpPr>
          <p:nvPr/>
        </p:nvSpPr>
        <p:spPr bwMode="auto">
          <a:xfrm>
            <a:off x="3541713" y="3979863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3" name="Arc 59"/>
          <p:cNvSpPr>
            <a:spLocks/>
          </p:cNvSpPr>
          <p:nvPr/>
        </p:nvSpPr>
        <p:spPr bwMode="auto">
          <a:xfrm>
            <a:off x="3541713" y="3967163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4" name="Arc 60"/>
          <p:cNvSpPr>
            <a:spLocks/>
          </p:cNvSpPr>
          <p:nvPr/>
        </p:nvSpPr>
        <p:spPr bwMode="auto">
          <a:xfrm>
            <a:off x="3543300" y="3979863"/>
            <a:ext cx="77788" cy="257175"/>
          </a:xfrm>
          <a:custGeom>
            <a:avLst/>
            <a:gdLst>
              <a:gd name="G0" fmla="+- 45 0 0"/>
              <a:gd name="G1" fmla="+- 21600 0 0"/>
              <a:gd name="G2" fmla="+- 21600 0 0"/>
              <a:gd name="T0" fmla="*/ 0 w 21645"/>
              <a:gd name="T1" fmla="*/ 0 h 21600"/>
              <a:gd name="T2" fmla="*/ 21645 w 21645"/>
              <a:gd name="T3" fmla="*/ 21600 h 21600"/>
              <a:gd name="T4" fmla="*/ 45 w 2164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5" h="21600" fill="none" extrusionOk="0">
                <a:moveTo>
                  <a:pt x="0" y="0"/>
                </a:moveTo>
                <a:cubicBezTo>
                  <a:pt x="15" y="0"/>
                  <a:pt x="30" y="-1"/>
                  <a:pt x="45" y="0"/>
                </a:cubicBezTo>
                <a:cubicBezTo>
                  <a:pt x="11974" y="0"/>
                  <a:pt x="21645" y="9670"/>
                  <a:pt x="21645" y="21600"/>
                </a:cubicBezTo>
              </a:path>
              <a:path w="21645" h="21600" stroke="0" extrusionOk="0">
                <a:moveTo>
                  <a:pt x="0" y="0"/>
                </a:moveTo>
                <a:cubicBezTo>
                  <a:pt x="15" y="0"/>
                  <a:pt x="30" y="-1"/>
                  <a:pt x="45" y="0"/>
                </a:cubicBezTo>
                <a:cubicBezTo>
                  <a:pt x="11974" y="0"/>
                  <a:pt x="21645" y="9670"/>
                  <a:pt x="21645" y="21600"/>
                </a:cubicBezTo>
                <a:lnTo>
                  <a:pt x="45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5" name="Arc 61"/>
          <p:cNvSpPr>
            <a:spLocks/>
          </p:cNvSpPr>
          <p:nvPr/>
        </p:nvSpPr>
        <p:spPr bwMode="auto">
          <a:xfrm>
            <a:off x="3541713" y="3967163"/>
            <a:ext cx="90487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6" name="Arc 62"/>
          <p:cNvSpPr>
            <a:spLocks/>
          </p:cNvSpPr>
          <p:nvPr/>
        </p:nvSpPr>
        <p:spPr bwMode="auto">
          <a:xfrm>
            <a:off x="3568700" y="4237038"/>
            <a:ext cx="52388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7" name="Arc 63"/>
          <p:cNvSpPr>
            <a:spLocks/>
          </p:cNvSpPr>
          <p:nvPr/>
        </p:nvSpPr>
        <p:spPr bwMode="auto">
          <a:xfrm>
            <a:off x="3568700" y="4237038"/>
            <a:ext cx="65088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8" name="Line 64"/>
          <p:cNvSpPr>
            <a:spLocks noChangeShapeType="1"/>
          </p:cNvSpPr>
          <p:nvPr/>
        </p:nvSpPr>
        <p:spPr bwMode="auto">
          <a:xfrm>
            <a:off x="3516313" y="4108450"/>
            <a:ext cx="103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9" name="Line 65"/>
          <p:cNvSpPr>
            <a:spLocks noChangeShapeType="1"/>
          </p:cNvSpPr>
          <p:nvPr/>
        </p:nvSpPr>
        <p:spPr bwMode="auto">
          <a:xfrm>
            <a:off x="3516313" y="4365625"/>
            <a:ext cx="1031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0" name="Oval 66"/>
          <p:cNvSpPr>
            <a:spLocks noChangeArrowheads="1"/>
          </p:cNvSpPr>
          <p:nvPr/>
        </p:nvSpPr>
        <p:spPr bwMode="auto">
          <a:xfrm>
            <a:off x="4440238" y="4211638"/>
            <a:ext cx="77787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1" name="Oval 67"/>
          <p:cNvSpPr>
            <a:spLocks noChangeArrowheads="1"/>
          </p:cNvSpPr>
          <p:nvPr/>
        </p:nvSpPr>
        <p:spPr bwMode="auto">
          <a:xfrm>
            <a:off x="4427538" y="4197350"/>
            <a:ext cx="103187" cy="103188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2" name="Line 68"/>
          <p:cNvSpPr>
            <a:spLocks noChangeShapeType="1"/>
          </p:cNvSpPr>
          <p:nvPr/>
        </p:nvSpPr>
        <p:spPr bwMode="auto">
          <a:xfrm>
            <a:off x="6084888" y="28241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3" name="Line 69"/>
          <p:cNvSpPr>
            <a:spLocks noChangeShapeType="1"/>
          </p:cNvSpPr>
          <p:nvPr/>
        </p:nvSpPr>
        <p:spPr bwMode="auto">
          <a:xfrm>
            <a:off x="4800600" y="39798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4" name="Line 70"/>
          <p:cNvSpPr>
            <a:spLocks noChangeShapeType="1"/>
          </p:cNvSpPr>
          <p:nvPr/>
        </p:nvSpPr>
        <p:spPr bwMode="auto">
          <a:xfrm>
            <a:off x="4800600" y="39798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5" name="Line 71"/>
          <p:cNvSpPr>
            <a:spLocks noChangeShapeType="1"/>
          </p:cNvSpPr>
          <p:nvPr/>
        </p:nvSpPr>
        <p:spPr bwMode="auto">
          <a:xfrm>
            <a:off x="4800600" y="3594100"/>
            <a:ext cx="1588" cy="385763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6" name="Line 72"/>
          <p:cNvSpPr>
            <a:spLocks noChangeShapeType="1"/>
          </p:cNvSpPr>
          <p:nvPr/>
        </p:nvSpPr>
        <p:spPr bwMode="auto">
          <a:xfrm>
            <a:off x="4800600" y="3594100"/>
            <a:ext cx="1541463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7" name="Line 73"/>
          <p:cNvSpPr>
            <a:spLocks noChangeShapeType="1"/>
          </p:cNvSpPr>
          <p:nvPr/>
        </p:nvSpPr>
        <p:spPr bwMode="auto">
          <a:xfrm>
            <a:off x="6342063" y="2824163"/>
            <a:ext cx="1587" cy="76993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8" name="Line 74"/>
          <p:cNvSpPr>
            <a:spLocks noChangeShapeType="1"/>
          </p:cNvSpPr>
          <p:nvPr/>
        </p:nvSpPr>
        <p:spPr bwMode="auto">
          <a:xfrm>
            <a:off x="6342063" y="2824163"/>
            <a:ext cx="384175" cy="158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9" name="Line 75"/>
          <p:cNvSpPr>
            <a:spLocks noChangeShapeType="1"/>
          </p:cNvSpPr>
          <p:nvPr/>
        </p:nvSpPr>
        <p:spPr bwMode="auto">
          <a:xfrm>
            <a:off x="4800600" y="29527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0" name="Line 76"/>
          <p:cNvSpPr>
            <a:spLocks noChangeShapeType="1"/>
          </p:cNvSpPr>
          <p:nvPr/>
        </p:nvSpPr>
        <p:spPr bwMode="auto">
          <a:xfrm>
            <a:off x="6084888" y="41084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1" name="Line 77"/>
          <p:cNvSpPr>
            <a:spLocks noChangeShapeType="1"/>
          </p:cNvSpPr>
          <p:nvPr/>
        </p:nvSpPr>
        <p:spPr bwMode="auto">
          <a:xfrm>
            <a:off x="6084888" y="41084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2" name="Line 78"/>
          <p:cNvSpPr>
            <a:spLocks noChangeShapeType="1"/>
          </p:cNvSpPr>
          <p:nvPr/>
        </p:nvSpPr>
        <p:spPr bwMode="auto">
          <a:xfrm>
            <a:off x="4800600" y="2952750"/>
            <a:ext cx="1588" cy="384175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3" name="Line 79"/>
          <p:cNvSpPr>
            <a:spLocks noChangeShapeType="1"/>
          </p:cNvSpPr>
          <p:nvPr/>
        </p:nvSpPr>
        <p:spPr bwMode="auto">
          <a:xfrm>
            <a:off x="4800600" y="3336925"/>
            <a:ext cx="1798638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4" name="Line 80"/>
          <p:cNvSpPr>
            <a:spLocks noChangeShapeType="1"/>
          </p:cNvSpPr>
          <p:nvPr/>
        </p:nvSpPr>
        <p:spPr bwMode="auto">
          <a:xfrm>
            <a:off x="6599238" y="3336925"/>
            <a:ext cx="1587" cy="771525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5" name="Line 81"/>
          <p:cNvSpPr>
            <a:spLocks noChangeShapeType="1"/>
          </p:cNvSpPr>
          <p:nvPr/>
        </p:nvSpPr>
        <p:spPr bwMode="auto">
          <a:xfrm>
            <a:off x="6342063" y="4108450"/>
            <a:ext cx="257175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6" name="Line 82"/>
          <p:cNvSpPr>
            <a:spLocks noChangeShapeType="1"/>
          </p:cNvSpPr>
          <p:nvPr/>
        </p:nvSpPr>
        <p:spPr bwMode="auto">
          <a:xfrm>
            <a:off x="6599238" y="4108450"/>
            <a:ext cx="255587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7" name="Line 83"/>
          <p:cNvSpPr>
            <a:spLocks noChangeShapeType="1"/>
          </p:cNvSpPr>
          <p:nvPr/>
        </p:nvSpPr>
        <p:spPr bwMode="auto">
          <a:xfrm>
            <a:off x="3259138" y="256698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8" name="Line 84"/>
          <p:cNvSpPr>
            <a:spLocks noChangeShapeType="1"/>
          </p:cNvSpPr>
          <p:nvPr/>
        </p:nvSpPr>
        <p:spPr bwMode="auto">
          <a:xfrm>
            <a:off x="2746375" y="2566988"/>
            <a:ext cx="512763" cy="158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9" name="Line 85"/>
          <p:cNvSpPr>
            <a:spLocks noChangeShapeType="1"/>
          </p:cNvSpPr>
          <p:nvPr/>
        </p:nvSpPr>
        <p:spPr bwMode="auto">
          <a:xfrm>
            <a:off x="3259138" y="41084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0" name="Line 86"/>
          <p:cNvSpPr>
            <a:spLocks noChangeShapeType="1"/>
          </p:cNvSpPr>
          <p:nvPr/>
        </p:nvSpPr>
        <p:spPr bwMode="auto">
          <a:xfrm>
            <a:off x="3259138" y="28241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1" name="Line 87"/>
          <p:cNvSpPr>
            <a:spLocks noChangeShapeType="1"/>
          </p:cNvSpPr>
          <p:nvPr/>
        </p:nvSpPr>
        <p:spPr bwMode="auto">
          <a:xfrm>
            <a:off x="3259138" y="2824163"/>
            <a:ext cx="1587" cy="641350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2" name="Rectangle 88"/>
          <p:cNvSpPr>
            <a:spLocks noChangeArrowheads="1"/>
          </p:cNvSpPr>
          <p:nvPr/>
        </p:nvSpPr>
        <p:spPr bwMode="auto">
          <a:xfrm>
            <a:off x="3233738" y="3440113"/>
            <a:ext cx="77787" cy="77787"/>
          </a:xfrm>
          <a:prstGeom prst="rect">
            <a:avLst/>
          </a:prstGeom>
          <a:solidFill>
            <a:srgbClr val="DD080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3" name="Line 89"/>
          <p:cNvSpPr>
            <a:spLocks noChangeShapeType="1"/>
          </p:cNvSpPr>
          <p:nvPr/>
        </p:nvSpPr>
        <p:spPr bwMode="auto">
          <a:xfrm>
            <a:off x="3259138" y="3465513"/>
            <a:ext cx="1587" cy="64293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4" name="Line 90"/>
          <p:cNvSpPr>
            <a:spLocks noChangeShapeType="1"/>
          </p:cNvSpPr>
          <p:nvPr/>
        </p:nvSpPr>
        <p:spPr bwMode="auto">
          <a:xfrm>
            <a:off x="2746375" y="3465513"/>
            <a:ext cx="512763" cy="158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5" name="Line 91"/>
          <p:cNvSpPr>
            <a:spLocks noChangeShapeType="1"/>
          </p:cNvSpPr>
          <p:nvPr/>
        </p:nvSpPr>
        <p:spPr bwMode="auto">
          <a:xfrm>
            <a:off x="4800600" y="2695575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6" name="Line 92"/>
          <p:cNvSpPr>
            <a:spLocks noChangeShapeType="1"/>
          </p:cNvSpPr>
          <p:nvPr/>
        </p:nvSpPr>
        <p:spPr bwMode="auto">
          <a:xfrm>
            <a:off x="4543425" y="2695575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7" name="Line 93"/>
          <p:cNvSpPr>
            <a:spLocks noChangeShapeType="1"/>
          </p:cNvSpPr>
          <p:nvPr/>
        </p:nvSpPr>
        <p:spPr bwMode="auto">
          <a:xfrm>
            <a:off x="3259138" y="4365625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8" name="Line 94"/>
          <p:cNvSpPr>
            <a:spLocks noChangeShapeType="1"/>
          </p:cNvSpPr>
          <p:nvPr/>
        </p:nvSpPr>
        <p:spPr bwMode="auto">
          <a:xfrm>
            <a:off x="2746375" y="4365625"/>
            <a:ext cx="512763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9" name="Line 95"/>
          <p:cNvSpPr>
            <a:spLocks noChangeShapeType="1"/>
          </p:cNvSpPr>
          <p:nvPr/>
        </p:nvSpPr>
        <p:spPr bwMode="auto">
          <a:xfrm>
            <a:off x="4800600" y="4237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20" name="Line 96"/>
          <p:cNvSpPr>
            <a:spLocks noChangeShapeType="1"/>
          </p:cNvSpPr>
          <p:nvPr/>
        </p:nvSpPr>
        <p:spPr bwMode="auto">
          <a:xfrm>
            <a:off x="4800600" y="4237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21" name="Line 97"/>
          <p:cNvSpPr>
            <a:spLocks noChangeShapeType="1"/>
          </p:cNvSpPr>
          <p:nvPr/>
        </p:nvSpPr>
        <p:spPr bwMode="auto">
          <a:xfrm>
            <a:off x="4543425" y="4237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22" name="Text Box 98"/>
          <p:cNvSpPr txBox="1">
            <a:spLocks noChangeArrowheads="1"/>
          </p:cNvSpPr>
          <p:nvPr/>
        </p:nvSpPr>
        <p:spPr bwMode="auto">
          <a:xfrm>
            <a:off x="2590800" y="4022725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S’</a:t>
            </a:r>
          </a:p>
        </p:txBody>
      </p:sp>
      <p:sp>
        <p:nvSpPr>
          <p:cNvPr id="461923" name="Text Box 99"/>
          <p:cNvSpPr txBox="1">
            <a:spLocks noChangeArrowheads="1"/>
          </p:cNvSpPr>
          <p:nvPr/>
        </p:nvSpPr>
        <p:spPr bwMode="auto">
          <a:xfrm>
            <a:off x="6553200" y="37338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Q’</a:t>
            </a:r>
          </a:p>
        </p:txBody>
      </p:sp>
      <p:sp>
        <p:nvSpPr>
          <p:cNvPr id="461924" name="Text Box 100"/>
          <p:cNvSpPr txBox="1">
            <a:spLocks noChangeArrowheads="1"/>
          </p:cNvSpPr>
          <p:nvPr/>
        </p:nvSpPr>
        <p:spPr bwMode="auto">
          <a:xfrm>
            <a:off x="6553200" y="24384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61925" name="Text Box 101"/>
          <p:cNvSpPr txBox="1">
            <a:spLocks noChangeArrowheads="1"/>
          </p:cNvSpPr>
          <p:nvPr/>
        </p:nvSpPr>
        <p:spPr bwMode="auto">
          <a:xfrm>
            <a:off x="2590800" y="31242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C’</a:t>
            </a:r>
          </a:p>
        </p:txBody>
      </p:sp>
      <p:sp>
        <p:nvSpPr>
          <p:cNvPr id="461930" name="Rectangle 106"/>
          <p:cNvSpPr>
            <a:spLocks noChangeArrowheads="1"/>
          </p:cNvSpPr>
          <p:nvPr/>
        </p:nvSpPr>
        <p:spPr bwMode="auto">
          <a:xfrm>
            <a:off x="6316663" y="2797175"/>
            <a:ext cx="76200" cy="777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1" name="Rectangle 107"/>
          <p:cNvSpPr>
            <a:spLocks noChangeArrowheads="1"/>
          </p:cNvSpPr>
          <p:nvPr/>
        </p:nvSpPr>
        <p:spPr bwMode="auto">
          <a:xfrm>
            <a:off x="6572250" y="4083050"/>
            <a:ext cx="77788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2" name="AutoShape 108"/>
          <p:cNvSpPr>
            <a:spLocks noChangeArrowheads="1"/>
          </p:cNvSpPr>
          <p:nvPr/>
        </p:nvSpPr>
        <p:spPr bwMode="auto">
          <a:xfrm>
            <a:off x="5980113" y="4783138"/>
            <a:ext cx="2952750" cy="1571625"/>
          </a:xfrm>
          <a:prstGeom prst="wedgeRectCallout">
            <a:avLst>
              <a:gd name="adj1" fmla="val -22528"/>
              <a:gd name="adj2" fmla="val -81819"/>
            </a:avLst>
          </a:prstGeom>
          <a:solidFill>
            <a:srgbClr val="FFFF00"/>
          </a:solidFill>
          <a:ln w="19050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Outputs change when C is low: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RESET and SET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Otherwise: HOLD</a:t>
            </a:r>
            <a:endParaRPr lang="en-US"/>
          </a:p>
        </p:txBody>
      </p:sp>
      <p:sp>
        <p:nvSpPr>
          <p:cNvPr id="461933" name="Text Box 109"/>
          <p:cNvSpPr txBox="1">
            <a:spLocks noChangeArrowheads="1"/>
          </p:cNvSpPr>
          <p:nvPr/>
        </p:nvSpPr>
        <p:spPr bwMode="auto">
          <a:xfrm>
            <a:off x="0" y="1133475"/>
            <a:ext cx="9144000" cy="420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Latch is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level-sensitive</a:t>
            </a: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in regards to C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61935" name="Text Box 111"/>
          <p:cNvSpPr txBox="1">
            <a:spLocks noChangeArrowheads="1"/>
          </p:cNvSpPr>
          <p:nvPr/>
        </p:nvSpPr>
        <p:spPr bwMode="auto">
          <a:xfrm>
            <a:off x="0" y="1600200"/>
            <a:ext cx="9144000" cy="4206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>
                <a:solidFill>
                  <a:schemeClr val="tx2"/>
                </a:solidFill>
              </a:rPr>
              <a:t>Only stores data if C’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animBg="1" autoUpdateAnimBg="0"/>
      <p:bldP spid="461827" grpId="0" animBg="1" autoUpdateAnimBg="0"/>
      <p:bldP spid="461828" grpId="0" animBg="1" autoUpdateAnimBg="0"/>
      <p:bldP spid="46193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/>
              <a:t>D Latch</a:t>
            </a:r>
          </a:p>
        </p:txBody>
      </p:sp>
      <p:sp>
        <p:nvSpPr>
          <p:cNvPr id="454659" name="Line 3"/>
          <p:cNvSpPr>
            <a:spLocks noChangeShapeType="1"/>
          </p:cNvSpPr>
          <p:nvPr/>
        </p:nvSpPr>
        <p:spPr bwMode="auto">
          <a:xfrm>
            <a:off x="4270375" y="2944813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0" name="Line 4"/>
          <p:cNvSpPr>
            <a:spLocks noChangeShapeType="1"/>
          </p:cNvSpPr>
          <p:nvPr/>
        </p:nvSpPr>
        <p:spPr bwMode="auto">
          <a:xfrm>
            <a:off x="4270375" y="40671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1" name="Line 5"/>
          <p:cNvSpPr>
            <a:spLocks noChangeShapeType="1"/>
          </p:cNvSpPr>
          <p:nvPr/>
        </p:nvSpPr>
        <p:spPr bwMode="auto">
          <a:xfrm>
            <a:off x="2647950" y="277812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2" name="Line 6"/>
          <p:cNvSpPr>
            <a:spLocks noChangeShapeType="1"/>
          </p:cNvSpPr>
          <p:nvPr/>
        </p:nvSpPr>
        <p:spPr bwMode="auto">
          <a:xfrm>
            <a:off x="2647950" y="4233863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3" name="Line 7"/>
          <p:cNvSpPr>
            <a:spLocks noChangeShapeType="1"/>
          </p:cNvSpPr>
          <p:nvPr/>
        </p:nvSpPr>
        <p:spPr bwMode="auto">
          <a:xfrm>
            <a:off x="1711325" y="44005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4" name="Line 8"/>
          <p:cNvSpPr>
            <a:spLocks noChangeShapeType="1"/>
          </p:cNvSpPr>
          <p:nvPr/>
        </p:nvSpPr>
        <p:spPr bwMode="auto">
          <a:xfrm flipH="1">
            <a:off x="4495800" y="2009775"/>
            <a:ext cx="942975" cy="4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 flipH="1">
            <a:off x="5148263" y="2341563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6" name="Line 10"/>
          <p:cNvSpPr>
            <a:spLocks noChangeShapeType="1"/>
          </p:cNvSpPr>
          <p:nvPr/>
        </p:nvSpPr>
        <p:spPr bwMode="auto">
          <a:xfrm flipH="1">
            <a:off x="6188075" y="2174875"/>
            <a:ext cx="207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5438775" y="1884363"/>
            <a:ext cx="333375" cy="5826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8" name="Line 12"/>
          <p:cNvSpPr>
            <a:spLocks noChangeShapeType="1"/>
          </p:cNvSpPr>
          <p:nvPr/>
        </p:nvSpPr>
        <p:spPr bwMode="auto">
          <a:xfrm flipH="1">
            <a:off x="5438775" y="1884363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69" name="Line 13"/>
          <p:cNvSpPr>
            <a:spLocks noChangeShapeType="1"/>
          </p:cNvSpPr>
          <p:nvPr/>
        </p:nvSpPr>
        <p:spPr bwMode="auto">
          <a:xfrm>
            <a:off x="5438775" y="1884363"/>
            <a:ext cx="1588" cy="5826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0" name="Line 14"/>
          <p:cNvSpPr>
            <a:spLocks noChangeShapeType="1"/>
          </p:cNvSpPr>
          <p:nvPr/>
        </p:nvSpPr>
        <p:spPr bwMode="auto">
          <a:xfrm>
            <a:off x="5438775" y="2466975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1" name="Arc 15"/>
          <p:cNvSpPr>
            <a:spLocks/>
          </p:cNvSpPr>
          <p:nvPr/>
        </p:nvSpPr>
        <p:spPr bwMode="auto">
          <a:xfrm>
            <a:off x="5772150" y="1884363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2" name="Arc 16"/>
          <p:cNvSpPr>
            <a:spLocks/>
          </p:cNvSpPr>
          <p:nvPr/>
        </p:nvSpPr>
        <p:spPr bwMode="auto">
          <a:xfrm>
            <a:off x="5772150" y="1893888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3" name="Oval 17"/>
          <p:cNvSpPr>
            <a:spLocks noChangeArrowheads="1"/>
          </p:cNvSpPr>
          <p:nvPr/>
        </p:nvSpPr>
        <p:spPr bwMode="auto">
          <a:xfrm>
            <a:off x="6113463" y="2143125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4" name="Line 18"/>
          <p:cNvSpPr>
            <a:spLocks noChangeShapeType="1"/>
          </p:cNvSpPr>
          <p:nvPr/>
        </p:nvSpPr>
        <p:spPr bwMode="auto">
          <a:xfrm flipH="1">
            <a:off x="5148263" y="3132138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5" name="Line 19"/>
          <p:cNvSpPr>
            <a:spLocks noChangeShapeType="1"/>
          </p:cNvSpPr>
          <p:nvPr/>
        </p:nvSpPr>
        <p:spPr bwMode="auto">
          <a:xfrm flipH="1">
            <a:off x="6188075" y="3298825"/>
            <a:ext cx="207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6" name="Rectangle 20"/>
          <p:cNvSpPr>
            <a:spLocks noChangeArrowheads="1"/>
          </p:cNvSpPr>
          <p:nvPr/>
        </p:nvSpPr>
        <p:spPr bwMode="auto">
          <a:xfrm>
            <a:off x="5438775" y="3006725"/>
            <a:ext cx="333375" cy="5826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7" name="Line 21"/>
          <p:cNvSpPr>
            <a:spLocks noChangeShapeType="1"/>
          </p:cNvSpPr>
          <p:nvPr/>
        </p:nvSpPr>
        <p:spPr bwMode="auto">
          <a:xfrm flipH="1">
            <a:off x="5438775" y="3006725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8" name="Line 22"/>
          <p:cNvSpPr>
            <a:spLocks noChangeShapeType="1"/>
          </p:cNvSpPr>
          <p:nvPr/>
        </p:nvSpPr>
        <p:spPr bwMode="auto">
          <a:xfrm>
            <a:off x="5438775" y="3006725"/>
            <a:ext cx="1588" cy="5826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79" name="Line 23"/>
          <p:cNvSpPr>
            <a:spLocks noChangeShapeType="1"/>
          </p:cNvSpPr>
          <p:nvPr/>
        </p:nvSpPr>
        <p:spPr bwMode="auto">
          <a:xfrm>
            <a:off x="5438775" y="3589338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0" name="Arc 24"/>
          <p:cNvSpPr>
            <a:spLocks/>
          </p:cNvSpPr>
          <p:nvPr/>
        </p:nvSpPr>
        <p:spPr bwMode="auto">
          <a:xfrm>
            <a:off x="5772150" y="3006725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1" name="Arc 25"/>
          <p:cNvSpPr>
            <a:spLocks/>
          </p:cNvSpPr>
          <p:nvPr/>
        </p:nvSpPr>
        <p:spPr bwMode="auto">
          <a:xfrm>
            <a:off x="5772150" y="3016250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2" name="Oval 26"/>
          <p:cNvSpPr>
            <a:spLocks noChangeArrowheads="1"/>
          </p:cNvSpPr>
          <p:nvPr/>
        </p:nvSpPr>
        <p:spPr bwMode="auto">
          <a:xfrm>
            <a:off x="6113463" y="3267075"/>
            <a:ext cx="85725" cy="84138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3" name="Line 27"/>
          <p:cNvSpPr>
            <a:spLocks noChangeShapeType="1"/>
          </p:cNvSpPr>
          <p:nvPr/>
        </p:nvSpPr>
        <p:spPr bwMode="auto">
          <a:xfrm>
            <a:off x="6416675" y="2174875"/>
            <a:ext cx="3746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4" name="Line 28"/>
          <p:cNvSpPr>
            <a:spLocks noChangeShapeType="1"/>
          </p:cNvSpPr>
          <p:nvPr/>
        </p:nvSpPr>
        <p:spPr bwMode="auto">
          <a:xfrm>
            <a:off x="6416675" y="3298825"/>
            <a:ext cx="3746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5" name="Line 29"/>
          <p:cNvSpPr>
            <a:spLocks noChangeShapeType="1"/>
          </p:cNvSpPr>
          <p:nvPr/>
        </p:nvSpPr>
        <p:spPr bwMode="auto">
          <a:xfrm>
            <a:off x="5148263" y="2341563"/>
            <a:ext cx="1587" cy="2079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6" name="Line 30"/>
          <p:cNvSpPr>
            <a:spLocks noChangeShapeType="1"/>
          </p:cNvSpPr>
          <p:nvPr/>
        </p:nvSpPr>
        <p:spPr bwMode="auto">
          <a:xfrm>
            <a:off x="5148263" y="2903538"/>
            <a:ext cx="1587" cy="2079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7" name="Line 31"/>
          <p:cNvSpPr>
            <a:spLocks noChangeShapeType="1"/>
          </p:cNvSpPr>
          <p:nvPr/>
        </p:nvSpPr>
        <p:spPr bwMode="auto">
          <a:xfrm>
            <a:off x="6457950" y="2174875"/>
            <a:ext cx="1588" cy="3746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8" name="Line 32"/>
          <p:cNvSpPr>
            <a:spLocks noChangeShapeType="1"/>
          </p:cNvSpPr>
          <p:nvPr/>
        </p:nvSpPr>
        <p:spPr bwMode="auto">
          <a:xfrm>
            <a:off x="6457950" y="2903538"/>
            <a:ext cx="1588" cy="3746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89" name="Line 33"/>
          <p:cNvSpPr>
            <a:spLocks noChangeShapeType="1"/>
          </p:cNvSpPr>
          <p:nvPr/>
        </p:nvSpPr>
        <p:spPr bwMode="auto">
          <a:xfrm>
            <a:off x="5148263" y="2549525"/>
            <a:ext cx="1309687" cy="3540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0" name="Line 34"/>
          <p:cNvSpPr>
            <a:spLocks noChangeShapeType="1"/>
          </p:cNvSpPr>
          <p:nvPr/>
        </p:nvSpPr>
        <p:spPr bwMode="auto">
          <a:xfrm flipV="1">
            <a:off x="5148263" y="2549525"/>
            <a:ext cx="1309687" cy="3540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1" name="Rectangle 35"/>
          <p:cNvSpPr>
            <a:spLocks noChangeArrowheads="1"/>
          </p:cNvSpPr>
          <p:nvPr/>
        </p:nvSpPr>
        <p:spPr bwMode="auto">
          <a:xfrm>
            <a:off x="6894513" y="2030413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Q 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4692" name="Rectangle 36"/>
          <p:cNvSpPr>
            <a:spLocks noChangeArrowheads="1"/>
          </p:cNvSpPr>
          <p:nvPr/>
        </p:nvSpPr>
        <p:spPr bwMode="auto">
          <a:xfrm>
            <a:off x="6894513" y="3132138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Q’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4693" name="Line 37"/>
          <p:cNvSpPr>
            <a:spLocks noChangeShapeType="1"/>
          </p:cNvSpPr>
          <p:nvPr/>
        </p:nvSpPr>
        <p:spPr bwMode="auto">
          <a:xfrm flipH="1">
            <a:off x="2819400" y="1843088"/>
            <a:ext cx="996950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4" name="Line 38"/>
          <p:cNvSpPr>
            <a:spLocks noChangeShapeType="1"/>
          </p:cNvSpPr>
          <p:nvPr/>
        </p:nvSpPr>
        <p:spPr bwMode="auto">
          <a:xfrm flipH="1">
            <a:off x="3525838" y="2174875"/>
            <a:ext cx="29051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5" name="Rectangle 39"/>
          <p:cNvSpPr>
            <a:spLocks noChangeArrowheads="1"/>
          </p:cNvSpPr>
          <p:nvPr/>
        </p:nvSpPr>
        <p:spPr bwMode="auto">
          <a:xfrm>
            <a:off x="3816350" y="1717675"/>
            <a:ext cx="333375" cy="5826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6" name="Line 40"/>
          <p:cNvSpPr>
            <a:spLocks noChangeShapeType="1"/>
          </p:cNvSpPr>
          <p:nvPr/>
        </p:nvSpPr>
        <p:spPr bwMode="auto">
          <a:xfrm flipH="1">
            <a:off x="3816350" y="1717675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7" name="Line 41"/>
          <p:cNvSpPr>
            <a:spLocks noChangeShapeType="1"/>
          </p:cNvSpPr>
          <p:nvPr/>
        </p:nvSpPr>
        <p:spPr bwMode="auto">
          <a:xfrm>
            <a:off x="3816350" y="1717675"/>
            <a:ext cx="1588" cy="5826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8" name="Line 42"/>
          <p:cNvSpPr>
            <a:spLocks noChangeShapeType="1"/>
          </p:cNvSpPr>
          <p:nvPr/>
        </p:nvSpPr>
        <p:spPr bwMode="auto">
          <a:xfrm>
            <a:off x="3816350" y="2300288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699" name="Arc 43"/>
          <p:cNvSpPr>
            <a:spLocks/>
          </p:cNvSpPr>
          <p:nvPr/>
        </p:nvSpPr>
        <p:spPr bwMode="auto">
          <a:xfrm>
            <a:off x="4149725" y="1717675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0" name="Arc 44"/>
          <p:cNvSpPr>
            <a:spLocks/>
          </p:cNvSpPr>
          <p:nvPr/>
        </p:nvSpPr>
        <p:spPr bwMode="auto">
          <a:xfrm>
            <a:off x="4149725" y="1727200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1" name="Oval 45"/>
          <p:cNvSpPr>
            <a:spLocks noChangeArrowheads="1"/>
          </p:cNvSpPr>
          <p:nvPr/>
        </p:nvSpPr>
        <p:spPr bwMode="auto">
          <a:xfrm>
            <a:off x="4491038" y="1976438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2" name="Line 46"/>
          <p:cNvSpPr>
            <a:spLocks noChangeShapeType="1"/>
          </p:cNvSpPr>
          <p:nvPr/>
        </p:nvSpPr>
        <p:spPr bwMode="auto">
          <a:xfrm flipH="1">
            <a:off x="3525838" y="3298825"/>
            <a:ext cx="29051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3" name="Line 47"/>
          <p:cNvSpPr>
            <a:spLocks noChangeShapeType="1"/>
          </p:cNvSpPr>
          <p:nvPr/>
        </p:nvSpPr>
        <p:spPr bwMode="auto">
          <a:xfrm flipH="1">
            <a:off x="3525838" y="3630613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4" name="Rectangle 48"/>
          <p:cNvSpPr>
            <a:spLocks noChangeArrowheads="1"/>
          </p:cNvSpPr>
          <p:nvPr/>
        </p:nvSpPr>
        <p:spPr bwMode="auto">
          <a:xfrm>
            <a:off x="3816350" y="3173413"/>
            <a:ext cx="333375" cy="5826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5" name="Line 49"/>
          <p:cNvSpPr>
            <a:spLocks noChangeShapeType="1"/>
          </p:cNvSpPr>
          <p:nvPr/>
        </p:nvSpPr>
        <p:spPr bwMode="auto">
          <a:xfrm flipH="1">
            <a:off x="3816350" y="3173413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6" name="Line 50"/>
          <p:cNvSpPr>
            <a:spLocks noChangeShapeType="1"/>
          </p:cNvSpPr>
          <p:nvPr/>
        </p:nvSpPr>
        <p:spPr bwMode="auto">
          <a:xfrm>
            <a:off x="3816350" y="3173413"/>
            <a:ext cx="1588" cy="5826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7" name="Line 51"/>
          <p:cNvSpPr>
            <a:spLocks noChangeShapeType="1"/>
          </p:cNvSpPr>
          <p:nvPr/>
        </p:nvSpPr>
        <p:spPr bwMode="auto">
          <a:xfrm>
            <a:off x="3816350" y="3756025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8" name="Arc 52"/>
          <p:cNvSpPr>
            <a:spLocks/>
          </p:cNvSpPr>
          <p:nvPr/>
        </p:nvSpPr>
        <p:spPr bwMode="auto">
          <a:xfrm>
            <a:off x="4149725" y="3173413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09" name="Arc 53"/>
          <p:cNvSpPr>
            <a:spLocks/>
          </p:cNvSpPr>
          <p:nvPr/>
        </p:nvSpPr>
        <p:spPr bwMode="auto">
          <a:xfrm>
            <a:off x="4149725" y="3182938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0" name="Oval 54"/>
          <p:cNvSpPr>
            <a:spLocks noChangeArrowheads="1"/>
          </p:cNvSpPr>
          <p:nvPr/>
        </p:nvSpPr>
        <p:spPr bwMode="auto">
          <a:xfrm>
            <a:off x="4491038" y="3432175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1" name="Line 55"/>
          <p:cNvSpPr>
            <a:spLocks noChangeShapeType="1"/>
          </p:cNvSpPr>
          <p:nvPr/>
        </p:nvSpPr>
        <p:spPr bwMode="auto">
          <a:xfrm>
            <a:off x="3525838" y="2174875"/>
            <a:ext cx="1587" cy="11239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2" name="Line 56"/>
          <p:cNvSpPr>
            <a:spLocks noChangeShapeType="1"/>
          </p:cNvSpPr>
          <p:nvPr/>
        </p:nvSpPr>
        <p:spPr bwMode="auto">
          <a:xfrm flipH="1">
            <a:off x="2298700" y="2736850"/>
            <a:ext cx="120491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3" name="Line 57"/>
          <p:cNvSpPr>
            <a:spLocks noChangeShapeType="1"/>
          </p:cNvSpPr>
          <p:nvPr/>
        </p:nvSpPr>
        <p:spPr bwMode="auto">
          <a:xfrm>
            <a:off x="2838450" y="2654300"/>
            <a:ext cx="1666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4" name="Line 58"/>
          <p:cNvSpPr>
            <a:spLocks noChangeShapeType="1"/>
          </p:cNvSpPr>
          <p:nvPr/>
        </p:nvSpPr>
        <p:spPr bwMode="auto">
          <a:xfrm>
            <a:off x="3192463" y="2654300"/>
            <a:ext cx="16668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5" name="Line 59"/>
          <p:cNvSpPr>
            <a:spLocks noChangeShapeType="1"/>
          </p:cNvSpPr>
          <p:nvPr/>
        </p:nvSpPr>
        <p:spPr bwMode="auto">
          <a:xfrm>
            <a:off x="3025775" y="2382838"/>
            <a:ext cx="1460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6" name="Line 60"/>
          <p:cNvSpPr>
            <a:spLocks noChangeShapeType="1"/>
          </p:cNvSpPr>
          <p:nvPr/>
        </p:nvSpPr>
        <p:spPr bwMode="auto">
          <a:xfrm flipV="1">
            <a:off x="3005138" y="2382838"/>
            <a:ext cx="1587" cy="2714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7" name="Line 61"/>
          <p:cNvSpPr>
            <a:spLocks noChangeShapeType="1"/>
          </p:cNvSpPr>
          <p:nvPr/>
        </p:nvSpPr>
        <p:spPr bwMode="auto">
          <a:xfrm flipV="1">
            <a:off x="3192463" y="2382838"/>
            <a:ext cx="1587" cy="2714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18" name="Rectangle 62"/>
          <p:cNvSpPr>
            <a:spLocks noChangeArrowheads="1"/>
          </p:cNvSpPr>
          <p:nvPr/>
        </p:nvSpPr>
        <p:spPr bwMode="auto">
          <a:xfrm>
            <a:off x="2514600" y="23622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C 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4719" name="Line 63"/>
          <p:cNvSpPr>
            <a:spLocks noChangeShapeType="1"/>
          </p:cNvSpPr>
          <p:nvPr/>
        </p:nvSpPr>
        <p:spPr bwMode="auto">
          <a:xfrm flipH="1">
            <a:off x="2895600" y="3630613"/>
            <a:ext cx="815975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20" name="Oval 64"/>
          <p:cNvSpPr>
            <a:spLocks noChangeArrowheads="1"/>
          </p:cNvSpPr>
          <p:nvPr/>
        </p:nvSpPr>
        <p:spPr bwMode="auto">
          <a:xfrm>
            <a:off x="6426200" y="2143125"/>
            <a:ext cx="84138" cy="857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21" name="Oval 65"/>
          <p:cNvSpPr>
            <a:spLocks noChangeArrowheads="1"/>
          </p:cNvSpPr>
          <p:nvPr/>
        </p:nvSpPr>
        <p:spPr bwMode="auto">
          <a:xfrm>
            <a:off x="6426200" y="3267075"/>
            <a:ext cx="84138" cy="63500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4722" name="Oval 66"/>
          <p:cNvSpPr>
            <a:spLocks noChangeArrowheads="1"/>
          </p:cNvSpPr>
          <p:nvPr/>
        </p:nvSpPr>
        <p:spPr bwMode="auto">
          <a:xfrm>
            <a:off x="3492500" y="2705100"/>
            <a:ext cx="65088" cy="63500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606550" y="1676400"/>
            <a:ext cx="1365250" cy="2286000"/>
            <a:chOff x="493" y="1056"/>
            <a:chExt cx="860" cy="1440"/>
          </a:xfrm>
        </p:grpSpPr>
        <p:sp>
          <p:nvSpPr>
            <p:cNvPr id="454724" name="Line 68"/>
            <p:cNvSpPr>
              <a:spLocks noChangeShapeType="1"/>
            </p:cNvSpPr>
            <p:nvPr/>
          </p:nvSpPr>
          <p:spPr bwMode="auto">
            <a:xfrm flipV="1">
              <a:off x="1008" y="2312"/>
              <a:ext cx="289" cy="1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4725" name="Oval 69"/>
            <p:cNvSpPr>
              <a:spLocks noChangeArrowheads="1"/>
            </p:cNvSpPr>
            <p:nvPr/>
          </p:nvSpPr>
          <p:spPr bwMode="auto">
            <a:xfrm>
              <a:off x="1300" y="2273"/>
              <a:ext cx="53" cy="54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493" y="1056"/>
              <a:ext cx="803" cy="1440"/>
              <a:chOff x="1016" y="1056"/>
              <a:chExt cx="803" cy="1440"/>
            </a:xfrm>
          </p:grpSpPr>
          <p:sp>
            <p:nvSpPr>
              <p:cNvPr id="454727" name="Line 71"/>
              <p:cNvSpPr>
                <a:spLocks noChangeShapeType="1"/>
              </p:cNvSpPr>
              <p:nvPr/>
            </p:nvSpPr>
            <p:spPr bwMode="auto">
              <a:xfrm flipH="1">
                <a:off x="1147" y="1161"/>
                <a:ext cx="672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28" name="Line 72"/>
              <p:cNvSpPr>
                <a:spLocks noChangeShapeType="1"/>
              </p:cNvSpPr>
              <p:nvPr/>
            </p:nvSpPr>
            <p:spPr bwMode="auto">
              <a:xfrm flipH="1" flipV="1">
                <a:off x="1527" y="2129"/>
                <a:ext cx="289" cy="18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29" name="Line 73"/>
              <p:cNvSpPr>
                <a:spLocks noChangeShapeType="1"/>
              </p:cNvSpPr>
              <p:nvPr/>
            </p:nvSpPr>
            <p:spPr bwMode="auto">
              <a:xfrm>
                <a:off x="1530" y="2129"/>
                <a:ext cx="1" cy="367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30" name="Line 74"/>
              <p:cNvSpPr>
                <a:spLocks noChangeShapeType="1"/>
              </p:cNvSpPr>
              <p:nvPr/>
            </p:nvSpPr>
            <p:spPr bwMode="auto">
              <a:xfrm flipV="1">
                <a:off x="1339" y="1161"/>
                <a:ext cx="1" cy="114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31" name="Rectangle 75"/>
              <p:cNvSpPr>
                <a:spLocks noChangeArrowheads="1"/>
              </p:cNvSpPr>
              <p:nvPr/>
            </p:nvSpPr>
            <p:spPr bwMode="auto">
              <a:xfrm>
                <a:off x="1016" y="1056"/>
                <a:ext cx="1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2000" b="0">
                    <a:solidFill>
                      <a:srgbClr val="000000"/>
                    </a:solidFill>
                    <a:latin typeface="Helv"/>
                  </a:rPr>
                  <a:t>D </a:t>
                </a:r>
                <a:endParaRPr lang="en-US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732" name="Oval 76"/>
              <p:cNvSpPr>
                <a:spLocks noChangeArrowheads="1"/>
              </p:cNvSpPr>
              <p:nvPr/>
            </p:nvSpPr>
            <p:spPr bwMode="auto">
              <a:xfrm>
                <a:off x="1304" y="1141"/>
                <a:ext cx="53" cy="53"/>
              </a:xfrm>
              <a:prstGeom prst="ellipse">
                <a:avLst/>
              </a:prstGeom>
              <a:solidFill>
                <a:srgbClr val="000000"/>
              </a:solidFill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33" name="Line 77"/>
              <p:cNvSpPr>
                <a:spLocks noChangeShapeType="1"/>
              </p:cNvSpPr>
              <p:nvPr/>
            </p:nvSpPr>
            <p:spPr bwMode="auto">
              <a:xfrm>
                <a:off x="1344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4734" name="Text Box 78"/>
          <p:cNvSpPr txBox="1">
            <a:spLocks noChangeArrowheads="1"/>
          </p:cNvSpPr>
          <p:nvPr/>
        </p:nvSpPr>
        <p:spPr bwMode="auto">
          <a:xfrm>
            <a:off x="4784725" y="1600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54735" name="Text Box 79"/>
          <p:cNvSpPr txBox="1">
            <a:spLocks noChangeArrowheads="1"/>
          </p:cNvSpPr>
          <p:nvPr/>
        </p:nvSpPr>
        <p:spPr bwMode="auto">
          <a:xfrm>
            <a:off x="4784725" y="3505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54736" name="Text Box 80"/>
          <p:cNvSpPr txBox="1">
            <a:spLocks noChangeArrowheads="1"/>
          </p:cNvSpPr>
          <p:nvPr/>
        </p:nvSpPr>
        <p:spPr bwMode="auto">
          <a:xfrm>
            <a:off x="3108325" y="1412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54737" name="Text Box 81"/>
          <p:cNvSpPr txBox="1">
            <a:spLocks noChangeArrowheads="1"/>
          </p:cNvSpPr>
          <p:nvPr/>
        </p:nvSpPr>
        <p:spPr bwMode="auto">
          <a:xfrm>
            <a:off x="3048000" y="3622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54738" name="Line 82"/>
          <p:cNvSpPr>
            <a:spLocks noChangeShapeType="1"/>
          </p:cNvSpPr>
          <p:nvPr/>
        </p:nvSpPr>
        <p:spPr bwMode="auto">
          <a:xfrm>
            <a:off x="45720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4267200" y="4038600"/>
            <a:ext cx="4495800" cy="2397125"/>
            <a:chOff x="2688" y="2544"/>
            <a:chExt cx="2832" cy="1510"/>
          </a:xfrm>
        </p:grpSpPr>
        <p:sp>
          <p:nvSpPr>
            <p:cNvPr id="454740" name="Text Box 84"/>
            <p:cNvSpPr txBox="1">
              <a:spLocks noChangeArrowheads="1"/>
            </p:cNvSpPr>
            <p:nvPr/>
          </p:nvSpPr>
          <p:spPr bwMode="auto">
            <a:xfrm>
              <a:off x="2730" y="2544"/>
              <a:ext cx="17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X    Y     </a:t>
              </a:r>
              <a:r>
                <a:rPr lang="en-US" sz="2000" b="0">
                  <a:solidFill>
                    <a:schemeClr val="tx1"/>
                  </a:solidFill>
                  <a:latin typeface="Times New Roman" pitchFamily="18" charset="0"/>
                </a:rPr>
                <a:t>C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  Q    Q’</a:t>
              </a:r>
            </a:p>
          </p:txBody>
        </p:sp>
        <p:sp>
          <p:nvSpPr>
            <p:cNvPr id="454741" name="Line 85"/>
            <p:cNvSpPr>
              <a:spLocks noChangeShapeType="1"/>
            </p:cNvSpPr>
            <p:nvPr/>
          </p:nvSpPr>
          <p:spPr bwMode="auto">
            <a:xfrm>
              <a:off x="2688" y="280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2" name="Line 86"/>
            <p:cNvSpPr>
              <a:spLocks noChangeShapeType="1"/>
            </p:cNvSpPr>
            <p:nvPr/>
          </p:nvSpPr>
          <p:spPr bwMode="auto">
            <a:xfrm>
              <a:off x="3792" y="2566"/>
              <a:ext cx="0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3" name="Text Box 87"/>
            <p:cNvSpPr txBox="1">
              <a:spLocks noChangeArrowheads="1"/>
            </p:cNvSpPr>
            <p:nvPr/>
          </p:nvSpPr>
          <p:spPr bwMode="auto">
            <a:xfrm>
              <a:off x="2805" y="2845"/>
              <a:ext cx="2715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0  0  1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 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’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Store  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0  1  1  0  1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Reset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1  0  1  1  0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Set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1  1  1  1  1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Disallowed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X  X  0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 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’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Store</a:t>
              </a: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1084263" y="4267200"/>
            <a:ext cx="2347912" cy="1676400"/>
            <a:chOff x="683" y="2688"/>
            <a:chExt cx="1479" cy="1056"/>
          </a:xfrm>
        </p:grpSpPr>
        <p:sp>
          <p:nvSpPr>
            <p:cNvPr id="454745" name="Text Box 89"/>
            <p:cNvSpPr txBox="1">
              <a:spLocks noChangeArrowheads="1"/>
            </p:cNvSpPr>
            <p:nvPr/>
          </p:nvSpPr>
          <p:spPr bwMode="auto">
            <a:xfrm>
              <a:off x="758" y="2970"/>
              <a:ext cx="140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0  1  0  1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1  1  1  0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X  0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’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54746" name="Line 90"/>
            <p:cNvSpPr>
              <a:spLocks noChangeShapeType="1"/>
            </p:cNvSpPr>
            <p:nvPr/>
          </p:nvSpPr>
          <p:spPr bwMode="auto">
            <a:xfrm>
              <a:off x="1344" y="2736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7" name="Line 91"/>
            <p:cNvSpPr>
              <a:spLocks noChangeShapeType="1"/>
            </p:cNvSpPr>
            <p:nvPr/>
          </p:nvSpPr>
          <p:spPr bwMode="auto">
            <a:xfrm>
              <a:off x="720" y="2976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48" name="Rectangle 92"/>
            <p:cNvSpPr>
              <a:spLocks noChangeArrowheads="1"/>
            </p:cNvSpPr>
            <p:nvPr/>
          </p:nvSpPr>
          <p:spPr bwMode="auto">
            <a:xfrm>
              <a:off x="683" y="2688"/>
              <a:ext cx="1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D     </a:t>
              </a:r>
              <a:r>
                <a:rPr lang="en-US" sz="2000" b="0">
                  <a:solidFill>
                    <a:schemeClr val="tx1"/>
                  </a:solidFill>
                  <a:latin typeface="Times New Roman" pitchFamily="18" charset="0"/>
                </a:rPr>
                <a:t>C    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   Q’</a:t>
              </a:r>
            </a:p>
          </p:txBody>
        </p:sp>
      </p:grp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381000" y="914400"/>
            <a:ext cx="79248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Q</a:t>
            </a:r>
            <a:r>
              <a:rPr lang="en-US" baseline="-25000">
                <a:solidFill>
                  <a:schemeClr val="tx1"/>
                </a:solidFill>
              </a:rPr>
              <a:t>0 </a:t>
            </a:r>
            <a:r>
              <a:rPr lang="en-US">
                <a:solidFill>
                  <a:schemeClr val="tx1"/>
                </a:solidFill>
              </a:rPr>
              <a:t>indicates the </a:t>
            </a:r>
            <a:r>
              <a:rPr lang="en-US">
                <a:solidFill>
                  <a:schemeClr val="accent2"/>
                </a:solidFill>
              </a:rPr>
              <a:t>previous state </a:t>
            </a:r>
            <a:r>
              <a:rPr lang="en-US">
                <a:solidFill>
                  <a:schemeClr val="tx1"/>
                </a:solidFill>
              </a:rPr>
              <a:t>(the previously stored value)</a:t>
            </a:r>
          </a:p>
          <a:p>
            <a:pPr marL="342900" indent="-342900"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D Latch</a:t>
            </a:r>
          </a:p>
        </p:txBody>
      </p:sp>
      <p:sp>
        <p:nvSpPr>
          <p:cNvPr id="455683" name="Line 3"/>
          <p:cNvSpPr>
            <a:spLocks noChangeShapeType="1"/>
          </p:cNvSpPr>
          <p:nvPr/>
        </p:nvSpPr>
        <p:spPr bwMode="auto">
          <a:xfrm>
            <a:off x="4270375" y="2944813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4" name="Line 4"/>
          <p:cNvSpPr>
            <a:spLocks noChangeShapeType="1"/>
          </p:cNvSpPr>
          <p:nvPr/>
        </p:nvSpPr>
        <p:spPr bwMode="auto">
          <a:xfrm>
            <a:off x="4270375" y="40671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5" name="Line 5"/>
          <p:cNvSpPr>
            <a:spLocks noChangeShapeType="1"/>
          </p:cNvSpPr>
          <p:nvPr/>
        </p:nvSpPr>
        <p:spPr bwMode="auto">
          <a:xfrm>
            <a:off x="2647950" y="277812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6" name="Line 6"/>
          <p:cNvSpPr>
            <a:spLocks noChangeShapeType="1"/>
          </p:cNvSpPr>
          <p:nvPr/>
        </p:nvSpPr>
        <p:spPr bwMode="auto">
          <a:xfrm>
            <a:off x="2647950" y="4233863"/>
            <a:ext cx="1588" cy="1587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7" name="Line 7"/>
          <p:cNvSpPr>
            <a:spLocks noChangeShapeType="1"/>
          </p:cNvSpPr>
          <p:nvPr/>
        </p:nvSpPr>
        <p:spPr bwMode="auto">
          <a:xfrm>
            <a:off x="1711325" y="44005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8" name="Line 8"/>
          <p:cNvSpPr>
            <a:spLocks noChangeShapeType="1"/>
          </p:cNvSpPr>
          <p:nvPr/>
        </p:nvSpPr>
        <p:spPr bwMode="auto">
          <a:xfrm flipH="1">
            <a:off x="4191000" y="1282700"/>
            <a:ext cx="942975" cy="476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 flipH="1">
            <a:off x="4843463" y="1614488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 flipH="1">
            <a:off x="5883275" y="1447800"/>
            <a:ext cx="207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1" name="Rectangle 11"/>
          <p:cNvSpPr>
            <a:spLocks noChangeArrowheads="1"/>
          </p:cNvSpPr>
          <p:nvPr/>
        </p:nvSpPr>
        <p:spPr bwMode="auto">
          <a:xfrm>
            <a:off x="5133975" y="1157288"/>
            <a:ext cx="333375" cy="5826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 flipH="1">
            <a:off x="5133975" y="1157288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3" name="Line 13"/>
          <p:cNvSpPr>
            <a:spLocks noChangeShapeType="1"/>
          </p:cNvSpPr>
          <p:nvPr/>
        </p:nvSpPr>
        <p:spPr bwMode="auto">
          <a:xfrm>
            <a:off x="5133975" y="1157288"/>
            <a:ext cx="1588" cy="5826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4" name="Line 14"/>
          <p:cNvSpPr>
            <a:spLocks noChangeShapeType="1"/>
          </p:cNvSpPr>
          <p:nvPr/>
        </p:nvSpPr>
        <p:spPr bwMode="auto">
          <a:xfrm>
            <a:off x="5133975" y="1739900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5" name="Arc 15"/>
          <p:cNvSpPr>
            <a:spLocks/>
          </p:cNvSpPr>
          <p:nvPr/>
        </p:nvSpPr>
        <p:spPr bwMode="auto">
          <a:xfrm>
            <a:off x="5467350" y="1157288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6" name="Arc 16"/>
          <p:cNvSpPr>
            <a:spLocks/>
          </p:cNvSpPr>
          <p:nvPr/>
        </p:nvSpPr>
        <p:spPr bwMode="auto">
          <a:xfrm>
            <a:off x="5467350" y="1166813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7" name="Oval 17"/>
          <p:cNvSpPr>
            <a:spLocks noChangeArrowheads="1"/>
          </p:cNvSpPr>
          <p:nvPr/>
        </p:nvSpPr>
        <p:spPr bwMode="auto">
          <a:xfrm>
            <a:off x="5808663" y="1416050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8" name="Line 18"/>
          <p:cNvSpPr>
            <a:spLocks noChangeShapeType="1"/>
          </p:cNvSpPr>
          <p:nvPr/>
        </p:nvSpPr>
        <p:spPr bwMode="auto">
          <a:xfrm flipH="1">
            <a:off x="4843463" y="2405063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699" name="Line 19"/>
          <p:cNvSpPr>
            <a:spLocks noChangeShapeType="1"/>
          </p:cNvSpPr>
          <p:nvPr/>
        </p:nvSpPr>
        <p:spPr bwMode="auto">
          <a:xfrm flipH="1">
            <a:off x="5883275" y="2571750"/>
            <a:ext cx="207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0" name="Rectangle 20"/>
          <p:cNvSpPr>
            <a:spLocks noChangeArrowheads="1"/>
          </p:cNvSpPr>
          <p:nvPr/>
        </p:nvSpPr>
        <p:spPr bwMode="auto">
          <a:xfrm>
            <a:off x="5133975" y="2279650"/>
            <a:ext cx="333375" cy="5826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1" name="Line 21"/>
          <p:cNvSpPr>
            <a:spLocks noChangeShapeType="1"/>
          </p:cNvSpPr>
          <p:nvPr/>
        </p:nvSpPr>
        <p:spPr bwMode="auto">
          <a:xfrm flipH="1">
            <a:off x="5133975" y="2279650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2" name="Line 22"/>
          <p:cNvSpPr>
            <a:spLocks noChangeShapeType="1"/>
          </p:cNvSpPr>
          <p:nvPr/>
        </p:nvSpPr>
        <p:spPr bwMode="auto">
          <a:xfrm>
            <a:off x="5133975" y="2279650"/>
            <a:ext cx="1588" cy="5826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3" name="Line 23"/>
          <p:cNvSpPr>
            <a:spLocks noChangeShapeType="1"/>
          </p:cNvSpPr>
          <p:nvPr/>
        </p:nvSpPr>
        <p:spPr bwMode="auto">
          <a:xfrm>
            <a:off x="5133975" y="2862263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4" name="Arc 24"/>
          <p:cNvSpPr>
            <a:spLocks/>
          </p:cNvSpPr>
          <p:nvPr/>
        </p:nvSpPr>
        <p:spPr bwMode="auto">
          <a:xfrm>
            <a:off x="5467350" y="2279650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5" name="Arc 25"/>
          <p:cNvSpPr>
            <a:spLocks/>
          </p:cNvSpPr>
          <p:nvPr/>
        </p:nvSpPr>
        <p:spPr bwMode="auto">
          <a:xfrm>
            <a:off x="5467350" y="2289175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6" name="Oval 26"/>
          <p:cNvSpPr>
            <a:spLocks noChangeArrowheads="1"/>
          </p:cNvSpPr>
          <p:nvPr/>
        </p:nvSpPr>
        <p:spPr bwMode="auto">
          <a:xfrm>
            <a:off x="5808663" y="2540000"/>
            <a:ext cx="85725" cy="84138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7" name="Line 27"/>
          <p:cNvSpPr>
            <a:spLocks noChangeShapeType="1"/>
          </p:cNvSpPr>
          <p:nvPr/>
        </p:nvSpPr>
        <p:spPr bwMode="auto">
          <a:xfrm>
            <a:off x="6111875" y="1447800"/>
            <a:ext cx="3746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8" name="Line 28"/>
          <p:cNvSpPr>
            <a:spLocks noChangeShapeType="1"/>
          </p:cNvSpPr>
          <p:nvPr/>
        </p:nvSpPr>
        <p:spPr bwMode="auto">
          <a:xfrm>
            <a:off x="6111875" y="2571750"/>
            <a:ext cx="3746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09" name="Line 29"/>
          <p:cNvSpPr>
            <a:spLocks noChangeShapeType="1"/>
          </p:cNvSpPr>
          <p:nvPr/>
        </p:nvSpPr>
        <p:spPr bwMode="auto">
          <a:xfrm>
            <a:off x="4843463" y="1614488"/>
            <a:ext cx="1587" cy="2079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0" name="Line 30"/>
          <p:cNvSpPr>
            <a:spLocks noChangeShapeType="1"/>
          </p:cNvSpPr>
          <p:nvPr/>
        </p:nvSpPr>
        <p:spPr bwMode="auto">
          <a:xfrm>
            <a:off x="4843463" y="2176463"/>
            <a:ext cx="1587" cy="2079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1" name="Line 31"/>
          <p:cNvSpPr>
            <a:spLocks noChangeShapeType="1"/>
          </p:cNvSpPr>
          <p:nvPr/>
        </p:nvSpPr>
        <p:spPr bwMode="auto">
          <a:xfrm>
            <a:off x="6153150" y="1447800"/>
            <a:ext cx="1588" cy="3746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>
            <a:off x="6153150" y="2176463"/>
            <a:ext cx="1588" cy="3746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3" name="Line 33"/>
          <p:cNvSpPr>
            <a:spLocks noChangeShapeType="1"/>
          </p:cNvSpPr>
          <p:nvPr/>
        </p:nvSpPr>
        <p:spPr bwMode="auto">
          <a:xfrm>
            <a:off x="4843463" y="1822450"/>
            <a:ext cx="1309687" cy="3540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4" name="Line 34"/>
          <p:cNvSpPr>
            <a:spLocks noChangeShapeType="1"/>
          </p:cNvSpPr>
          <p:nvPr/>
        </p:nvSpPr>
        <p:spPr bwMode="auto">
          <a:xfrm flipV="1">
            <a:off x="4843463" y="1822450"/>
            <a:ext cx="1309687" cy="3540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5" name="Rectangle 35"/>
          <p:cNvSpPr>
            <a:spLocks noChangeArrowheads="1"/>
          </p:cNvSpPr>
          <p:nvPr/>
        </p:nvSpPr>
        <p:spPr bwMode="auto">
          <a:xfrm>
            <a:off x="6589713" y="1303338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Q 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5716" name="Rectangle 36"/>
          <p:cNvSpPr>
            <a:spLocks noChangeArrowheads="1"/>
          </p:cNvSpPr>
          <p:nvPr/>
        </p:nvSpPr>
        <p:spPr bwMode="auto">
          <a:xfrm>
            <a:off x="6589713" y="2405063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Q’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5717" name="Line 37"/>
          <p:cNvSpPr>
            <a:spLocks noChangeShapeType="1"/>
          </p:cNvSpPr>
          <p:nvPr/>
        </p:nvSpPr>
        <p:spPr bwMode="auto">
          <a:xfrm flipH="1">
            <a:off x="2514600" y="1116013"/>
            <a:ext cx="996950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8" name="Line 38"/>
          <p:cNvSpPr>
            <a:spLocks noChangeShapeType="1"/>
          </p:cNvSpPr>
          <p:nvPr/>
        </p:nvSpPr>
        <p:spPr bwMode="auto">
          <a:xfrm flipH="1">
            <a:off x="3221038" y="1447800"/>
            <a:ext cx="29051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19" name="Rectangle 39"/>
          <p:cNvSpPr>
            <a:spLocks noChangeArrowheads="1"/>
          </p:cNvSpPr>
          <p:nvPr/>
        </p:nvSpPr>
        <p:spPr bwMode="auto">
          <a:xfrm>
            <a:off x="3511550" y="990600"/>
            <a:ext cx="333375" cy="5826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0" name="Line 40"/>
          <p:cNvSpPr>
            <a:spLocks noChangeShapeType="1"/>
          </p:cNvSpPr>
          <p:nvPr/>
        </p:nvSpPr>
        <p:spPr bwMode="auto">
          <a:xfrm flipH="1">
            <a:off x="3511550" y="990600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1" name="Line 41"/>
          <p:cNvSpPr>
            <a:spLocks noChangeShapeType="1"/>
          </p:cNvSpPr>
          <p:nvPr/>
        </p:nvSpPr>
        <p:spPr bwMode="auto">
          <a:xfrm>
            <a:off x="3511550" y="990600"/>
            <a:ext cx="1588" cy="5826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2" name="Line 42"/>
          <p:cNvSpPr>
            <a:spLocks noChangeShapeType="1"/>
          </p:cNvSpPr>
          <p:nvPr/>
        </p:nvSpPr>
        <p:spPr bwMode="auto">
          <a:xfrm>
            <a:off x="3511550" y="1573213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3" name="Arc 43"/>
          <p:cNvSpPr>
            <a:spLocks/>
          </p:cNvSpPr>
          <p:nvPr/>
        </p:nvSpPr>
        <p:spPr bwMode="auto">
          <a:xfrm>
            <a:off x="3844925" y="990600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4" name="Arc 44"/>
          <p:cNvSpPr>
            <a:spLocks/>
          </p:cNvSpPr>
          <p:nvPr/>
        </p:nvSpPr>
        <p:spPr bwMode="auto">
          <a:xfrm>
            <a:off x="3844925" y="1000125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5" name="Oval 45"/>
          <p:cNvSpPr>
            <a:spLocks noChangeArrowheads="1"/>
          </p:cNvSpPr>
          <p:nvPr/>
        </p:nvSpPr>
        <p:spPr bwMode="auto">
          <a:xfrm>
            <a:off x="4186238" y="1249363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6" name="Line 46"/>
          <p:cNvSpPr>
            <a:spLocks noChangeShapeType="1"/>
          </p:cNvSpPr>
          <p:nvPr/>
        </p:nvSpPr>
        <p:spPr bwMode="auto">
          <a:xfrm flipH="1">
            <a:off x="3221038" y="2571750"/>
            <a:ext cx="29051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7" name="Line 47"/>
          <p:cNvSpPr>
            <a:spLocks noChangeShapeType="1"/>
          </p:cNvSpPr>
          <p:nvPr/>
        </p:nvSpPr>
        <p:spPr bwMode="auto">
          <a:xfrm flipH="1">
            <a:off x="3221038" y="2903538"/>
            <a:ext cx="290512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8" name="Rectangle 48"/>
          <p:cNvSpPr>
            <a:spLocks noChangeArrowheads="1"/>
          </p:cNvSpPr>
          <p:nvPr/>
        </p:nvSpPr>
        <p:spPr bwMode="auto">
          <a:xfrm>
            <a:off x="3511550" y="2446338"/>
            <a:ext cx="333375" cy="582612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29" name="Line 49"/>
          <p:cNvSpPr>
            <a:spLocks noChangeShapeType="1"/>
          </p:cNvSpPr>
          <p:nvPr/>
        </p:nvSpPr>
        <p:spPr bwMode="auto">
          <a:xfrm flipH="1">
            <a:off x="3511550" y="2446338"/>
            <a:ext cx="33337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0" name="Line 50"/>
          <p:cNvSpPr>
            <a:spLocks noChangeShapeType="1"/>
          </p:cNvSpPr>
          <p:nvPr/>
        </p:nvSpPr>
        <p:spPr bwMode="auto">
          <a:xfrm>
            <a:off x="3511550" y="2446338"/>
            <a:ext cx="1588" cy="5826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1" name="Line 51"/>
          <p:cNvSpPr>
            <a:spLocks noChangeShapeType="1"/>
          </p:cNvSpPr>
          <p:nvPr/>
        </p:nvSpPr>
        <p:spPr bwMode="auto">
          <a:xfrm>
            <a:off x="3511550" y="3028950"/>
            <a:ext cx="33337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2" name="Arc 52"/>
          <p:cNvSpPr>
            <a:spLocks/>
          </p:cNvSpPr>
          <p:nvPr/>
        </p:nvSpPr>
        <p:spPr bwMode="auto">
          <a:xfrm>
            <a:off x="3844925" y="2446338"/>
            <a:ext cx="352425" cy="603250"/>
          </a:xfrm>
          <a:custGeom>
            <a:avLst/>
            <a:gdLst>
              <a:gd name="G0" fmla="+- 644 0 0"/>
              <a:gd name="G1" fmla="+- 21600 0 0"/>
              <a:gd name="G2" fmla="+- 21600 0 0"/>
              <a:gd name="T0" fmla="*/ 44 w 22244"/>
              <a:gd name="T1" fmla="*/ 8 h 43200"/>
              <a:gd name="T2" fmla="*/ 0 w 22244"/>
              <a:gd name="T3" fmla="*/ 43190 h 43200"/>
              <a:gd name="T4" fmla="*/ 644 w 2224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4" h="43200" fill="none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</a:path>
              <a:path w="22244" h="43200" stroke="0" extrusionOk="0">
                <a:moveTo>
                  <a:pt x="44" y="8"/>
                </a:moveTo>
                <a:cubicBezTo>
                  <a:pt x="243" y="2"/>
                  <a:pt x="443" y="-1"/>
                  <a:pt x="644" y="0"/>
                </a:cubicBezTo>
                <a:cubicBezTo>
                  <a:pt x="12573" y="0"/>
                  <a:pt x="22244" y="9670"/>
                  <a:pt x="22244" y="21600"/>
                </a:cubicBezTo>
                <a:cubicBezTo>
                  <a:pt x="22244" y="33529"/>
                  <a:pt x="12573" y="43200"/>
                  <a:pt x="644" y="43200"/>
                </a:cubicBezTo>
                <a:cubicBezTo>
                  <a:pt x="429" y="43200"/>
                  <a:pt x="214" y="43196"/>
                  <a:pt x="-1" y="43190"/>
                </a:cubicBezTo>
                <a:lnTo>
                  <a:pt x="644" y="2160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3" name="Arc 53"/>
          <p:cNvSpPr>
            <a:spLocks/>
          </p:cNvSpPr>
          <p:nvPr/>
        </p:nvSpPr>
        <p:spPr bwMode="auto">
          <a:xfrm>
            <a:off x="3844925" y="2455863"/>
            <a:ext cx="342900" cy="584200"/>
          </a:xfrm>
          <a:custGeom>
            <a:avLst/>
            <a:gdLst>
              <a:gd name="G0" fmla="+- 641 0 0"/>
              <a:gd name="G1" fmla="+- 21600 0 0"/>
              <a:gd name="G2" fmla="+- 21600 0 0"/>
              <a:gd name="T0" fmla="*/ 44 w 22241"/>
              <a:gd name="T1" fmla="*/ 8 h 43200"/>
              <a:gd name="T2" fmla="*/ 0 w 22241"/>
              <a:gd name="T3" fmla="*/ 43190 h 43200"/>
              <a:gd name="T4" fmla="*/ 641 w 2224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1" h="43200" fill="none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</a:path>
              <a:path w="22241" h="43200" stroke="0" extrusionOk="0">
                <a:moveTo>
                  <a:pt x="44" y="8"/>
                </a:moveTo>
                <a:cubicBezTo>
                  <a:pt x="242" y="2"/>
                  <a:pt x="441" y="-1"/>
                  <a:pt x="641" y="0"/>
                </a:cubicBezTo>
                <a:cubicBezTo>
                  <a:pt x="12570" y="0"/>
                  <a:pt x="22241" y="9670"/>
                  <a:pt x="22241" y="21600"/>
                </a:cubicBezTo>
                <a:cubicBezTo>
                  <a:pt x="22241" y="33529"/>
                  <a:pt x="12570" y="43200"/>
                  <a:pt x="641" y="43200"/>
                </a:cubicBezTo>
                <a:cubicBezTo>
                  <a:pt x="427" y="43200"/>
                  <a:pt x="213" y="43196"/>
                  <a:pt x="-1" y="43190"/>
                </a:cubicBezTo>
                <a:lnTo>
                  <a:pt x="641" y="2160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4" name="Oval 54"/>
          <p:cNvSpPr>
            <a:spLocks noChangeArrowheads="1"/>
          </p:cNvSpPr>
          <p:nvPr/>
        </p:nvSpPr>
        <p:spPr bwMode="auto">
          <a:xfrm>
            <a:off x="4186238" y="2705100"/>
            <a:ext cx="85725" cy="85725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5" name="Line 55"/>
          <p:cNvSpPr>
            <a:spLocks noChangeShapeType="1"/>
          </p:cNvSpPr>
          <p:nvPr/>
        </p:nvSpPr>
        <p:spPr bwMode="auto">
          <a:xfrm>
            <a:off x="3221038" y="1447800"/>
            <a:ext cx="1587" cy="11239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6" name="Line 56"/>
          <p:cNvSpPr>
            <a:spLocks noChangeShapeType="1"/>
          </p:cNvSpPr>
          <p:nvPr/>
        </p:nvSpPr>
        <p:spPr bwMode="auto">
          <a:xfrm flipH="1">
            <a:off x="1993900" y="2009775"/>
            <a:ext cx="120491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7" name="Line 57"/>
          <p:cNvSpPr>
            <a:spLocks noChangeShapeType="1"/>
          </p:cNvSpPr>
          <p:nvPr/>
        </p:nvSpPr>
        <p:spPr bwMode="auto">
          <a:xfrm>
            <a:off x="2533650" y="1927225"/>
            <a:ext cx="1666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8" name="Line 58"/>
          <p:cNvSpPr>
            <a:spLocks noChangeShapeType="1"/>
          </p:cNvSpPr>
          <p:nvPr/>
        </p:nvSpPr>
        <p:spPr bwMode="auto">
          <a:xfrm>
            <a:off x="2887663" y="1927225"/>
            <a:ext cx="16668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39" name="Line 59"/>
          <p:cNvSpPr>
            <a:spLocks noChangeShapeType="1"/>
          </p:cNvSpPr>
          <p:nvPr/>
        </p:nvSpPr>
        <p:spPr bwMode="auto">
          <a:xfrm>
            <a:off x="2720975" y="1655763"/>
            <a:ext cx="1460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0" name="Line 60"/>
          <p:cNvSpPr>
            <a:spLocks noChangeShapeType="1"/>
          </p:cNvSpPr>
          <p:nvPr/>
        </p:nvSpPr>
        <p:spPr bwMode="auto">
          <a:xfrm flipV="1">
            <a:off x="2700338" y="1655763"/>
            <a:ext cx="1587" cy="2714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1" name="Line 61"/>
          <p:cNvSpPr>
            <a:spLocks noChangeShapeType="1"/>
          </p:cNvSpPr>
          <p:nvPr/>
        </p:nvSpPr>
        <p:spPr bwMode="auto">
          <a:xfrm flipV="1">
            <a:off x="2887663" y="1655763"/>
            <a:ext cx="1587" cy="2714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2" name="Rectangle 62"/>
          <p:cNvSpPr>
            <a:spLocks noChangeArrowheads="1"/>
          </p:cNvSpPr>
          <p:nvPr/>
        </p:nvSpPr>
        <p:spPr bwMode="auto">
          <a:xfrm>
            <a:off x="1941513" y="1635125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C 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5743" name="Line 63"/>
          <p:cNvSpPr>
            <a:spLocks noChangeShapeType="1"/>
          </p:cNvSpPr>
          <p:nvPr/>
        </p:nvSpPr>
        <p:spPr bwMode="auto">
          <a:xfrm flipH="1">
            <a:off x="2590800" y="2903538"/>
            <a:ext cx="815975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4" name="Oval 64"/>
          <p:cNvSpPr>
            <a:spLocks noChangeArrowheads="1"/>
          </p:cNvSpPr>
          <p:nvPr/>
        </p:nvSpPr>
        <p:spPr bwMode="auto">
          <a:xfrm>
            <a:off x="6121400" y="1416050"/>
            <a:ext cx="84138" cy="857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5" name="Oval 65"/>
          <p:cNvSpPr>
            <a:spLocks noChangeArrowheads="1"/>
          </p:cNvSpPr>
          <p:nvPr/>
        </p:nvSpPr>
        <p:spPr bwMode="auto">
          <a:xfrm>
            <a:off x="6121400" y="2540000"/>
            <a:ext cx="84138" cy="63500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6" name="Oval 66"/>
          <p:cNvSpPr>
            <a:spLocks noChangeArrowheads="1"/>
          </p:cNvSpPr>
          <p:nvPr/>
        </p:nvSpPr>
        <p:spPr bwMode="auto">
          <a:xfrm>
            <a:off x="3187700" y="1978025"/>
            <a:ext cx="65088" cy="63500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7" name="Line 67"/>
          <p:cNvSpPr>
            <a:spLocks noChangeShapeType="1"/>
          </p:cNvSpPr>
          <p:nvPr/>
        </p:nvSpPr>
        <p:spPr bwMode="auto">
          <a:xfrm flipH="1">
            <a:off x="1509713" y="1116013"/>
            <a:ext cx="10668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8" name="Line 68"/>
          <p:cNvSpPr>
            <a:spLocks noChangeShapeType="1"/>
          </p:cNvSpPr>
          <p:nvPr/>
        </p:nvSpPr>
        <p:spPr bwMode="auto">
          <a:xfrm flipV="1">
            <a:off x="1814513" y="1116013"/>
            <a:ext cx="1587" cy="181451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749" name="Rectangle 69"/>
          <p:cNvSpPr>
            <a:spLocks noChangeArrowheads="1"/>
          </p:cNvSpPr>
          <p:nvPr/>
        </p:nvSpPr>
        <p:spPr bwMode="auto">
          <a:xfrm>
            <a:off x="1301750" y="949325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D 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5750" name="Oval 70"/>
          <p:cNvSpPr>
            <a:spLocks noChangeArrowheads="1"/>
          </p:cNvSpPr>
          <p:nvPr/>
        </p:nvSpPr>
        <p:spPr bwMode="auto">
          <a:xfrm>
            <a:off x="1758950" y="1084263"/>
            <a:ext cx="84138" cy="84137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822450" y="2652713"/>
            <a:ext cx="844550" cy="582612"/>
            <a:chOff x="1340" y="2129"/>
            <a:chExt cx="532" cy="367"/>
          </a:xfrm>
        </p:grpSpPr>
        <p:sp>
          <p:nvSpPr>
            <p:cNvPr id="455752" name="Line 72"/>
            <p:cNvSpPr>
              <a:spLocks noChangeShapeType="1"/>
            </p:cNvSpPr>
            <p:nvPr/>
          </p:nvSpPr>
          <p:spPr bwMode="auto">
            <a:xfrm flipV="1">
              <a:off x="1527" y="2312"/>
              <a:ext cx="289" cy="1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753" name="Oval 73"/>
            <p:cNvSpPr>
              <a:spLocks noChangeArrowheads="1"/>
            </p:cNvSpPr>
            <p:nvPr/>
          </p:nvSpPr>
          <p:spPr bwMode="auto">
            <a:xfrm>
              <a:off x="1819" y="2273"/>
              <a:ext cx="53" cy="54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754" name="Line 74"/>
            <p:cNvSpPr>
              <a:spLocks noChangeShapeType="1"/>
            </p:cNvSpPr>
            <p:nvPr/>
          </p:nvSpPr>
          <p:spPr bwMode="auto">
            <a:xfrm flipH="1" flipV="1">
              <a:off x="1523" y="2129"/>
              <a:ext cx="289" cy="18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755" name="Line 75"/>
            <p:cNvSpPr>
              <a:spLocks noChangeShapeType="1"/>
            </p:cNvSpPr>
            <p:nvPr/>
          </p:nvSpPr>
          <p:spPr bwMode="auto">
            <a:xfrm>
              <a:off x="1526" y="2129"/>
              <a:ext cx="1" cy="36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756" name="Line 76"/>
            <p:cNvSpPr>
              <a:spLocks noChangeShapeType="1"/>
            </p:cNvSpPr>
            <p:nvPr/>
          </p:nvSpPr>
          <p:spPr bwMode="auto">
            <a:xfrm>
              <a:off x="1340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757" name="Text Box 77"/>
          <p:cNvSpPr txBox="1">
            <a:spLocks noChangeArrowheads="1"/>
          </p:cNvSpPr>
          <p:nvPr/>
        </p:nvSpPr>
        <p:spPr bwMode="auto">
          <a:xfrm>
            <a:off x="4479925" y="873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455758" name="Text Box 78"/>
          <p:cNvSpPr txBox="1">
            <a:spLocks noChangeArrowheads="1"/>
          </p:cNvSpPr>
          <p:nvPr/>
        </p:nvSpPr>
        <p:spPr bwMode="auto">
          <a:xfrm>
            <a:off x="4479925" y="27781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55759" name="Text Box 79"/>
          <p:cNvSpPr txBox="1">
            <a:spLocks noChangeArrowheads="1"/>
          </p:cNvSpPr>
          <p:nvPr/>
        </p:nvSpPr>
        <p:spPr bwMode="auto">
          <a:xfrm>
            <a:off x="2803525" y="685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55760" name="Text Box 80"/>
          <p:cNvSpPr txBox="1">
            <a:spLocks noChangeArrowheads="1"/>
          </p:cNvSpPr>
          <p:nvPr/>
        </p:nvSpPr>
        <p:spPr bwMode="auto">
          <a:xfrm>
            <a:off x="2743200" y="2895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455761" name="Line 81"/>
          <p:cNvSpPr>
            <a:spLocks noChangeShapeType="1"/>
          </p:cNvSpPr>
          <p:nvPr/>
        </p:nvSpPr>
        <p:spPr bwMode="auto">
          <a:xfrm>
            <a:off x="4267200" y="27781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609600" y="3352800"/>
            <a:ext cx="2424113" cy="1676400"/>
            <a:chOff x="683" y="2688"/>
            <a:chExt cx="1527" cy="1056"/>
          </a:xfrm>
        </p:grpSpPr>
        <p:sp>
          <p:nvSpPr>
            <p:cNvPr id="455763" name="Text Box 83"/>
            <p:cNvSpPr txBox="1">
              <a:spLocks noChangeArrowheads="1"/>
            </p:cNvSpPr>
            <p:nvPr/>
          </p:nvSpPr>
          <p:spPr bwMode="auto">
            <a:xfrm>
              <a:off x="758" y="2970"/>
              <a:ext cx="145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0  1  0  1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1  1  1  0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Courier New" pitchFamily="49" charset="0"/>
                </a:rPr>
                <a:t>X  0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  Q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’</a:t>
              </a:r>
              <a:r>
                <a:rPr lang="en-US" b="0" baseline="-250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55764" name="Line 84"/>
            <p:cNvSpPr>
              <a:spLocks noChangeShapeType="1"/>
            </p:cNvSpPr>
            <p:nvPr/>
          </p:nvSpPr>
          <p:spPr bwMode="auto">
            <a:xfrm>
              <a:off x="1344" y="2736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5" name="Line 85"/>
            <p:cNvSpPr>
              <a:spLocks noChangeShapeType="1"/>
            </p:cNvSpPr>
            <p:nvPr/>
          </p:nvSpPr>
          <p:spPr bwMode="auto">
            <a:xfrm>
              <a:off x="720" y="2976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66" name="Rectangle 86"/>
            <p:cNvSpPr>
              <a:spLocks noChangeArrowheads="1"/>
            </p:cNvSpPr>
            <p:nvPr/>
          </p:nvSpPr>
          <p:spPr bwMode="auto">
            <a:xfrm>
              <a:off x="683" y="2688"/>
              <a:ext cx="14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 D     </a:t>
              </a:r>
              <a:r>
                <a:rPr lang="en-US" sz="2000" b="0">
                  <a:solidFill>
                    <a:schemeClr val="tx1"/>
                  </a:solidFill>
                  <a:latin typeface="Times New Roman" pitchFamily="18" charset="0"/>
                </a:rPr>
                <a:t>C      </a:t>
              </a: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Q    Q’</a:t>
              </a:r>
            </a:p>
          </p:txBody>
        </p:sp>
      </p:grpSp>
      <p:sp>
        <p:nvSpPr>
          <p:cNvPr id="455769" name="Rectangle 89"/>
          <p:cNvSpPr>
            <a:spLocks noChangeArrowheads="1"/>
          </p:cNvSpPr>
          <p:nvPr/>
        </p:nvSpPr>
        <p:spPr bwMode="auto">
          <a:xfrm>
            <a:off x="685800" y="5181600"/>
            <a:ext cx="79248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Input value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>
                <a:solidFill>
                  <a:schemeClr val="tx1"/>
                </a:solidFill>
              </a:rPr>
              <a:t> is passed to output </a:t>
            </a: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>
                <a:solidFill>
                  <a:schemeClr val="tx1"/>
                </a:solidFill>
              </a:rPr>
              <a:t> when 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>
                <a:solidFill>
                  <a:schemeClr val="tx1"/>
                </a:solidFill>
              </a:rPr>
              <a:t> is high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Input value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>
                <a:solidFill>
                  <a:schemeClr val="tx1"/>
                </a:solidFill>
              </a:rPr>
              <a:t> is ignored when 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>
                <a:solidFill>
                  <a:schemeClr val="tx1"/>
                </a:solidFill>
              </a:rPr>
              <a:t> is low 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 Latch</a:t>
            </a:r>
          </a:p>
        </p:txBody>
      </p:sp>
      <p:sp>
        <p:nvSpPr>
          <p:cNvPr id="456711" name="Line 7"/>
          <p:cNvSpPr>
            <a:spLocks noChangeShapeType="1"/>
          </p:cNvSpPr>
          <p:nvPr/>
        </p:nvSpPr>
        <p:spPr bwMode="auto">
          <a:xfrm>
            <a:off x="52578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12" name="Line 8"/>
          <p:cNvSpPr>
            <a:spLocks noChangeShapeType="1"/>
          </p:cNvSpPr>
          <p:nvPr/>
        </p:nvSpPr>
        <p:spPr bwMode="auto">
          <a:xfrm flipV="1">
            <a:off x="6248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>
            <a:off x="62484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14" name="Line 10"/>
          <p:cNvSpPr>
            <a:spLocks noChangeShapeType="1"/>
          </p:cNvSpPr>
          <p:nvPr/>
        </p:nvSpPr>
        <p:spPr bwMode="auto">
          <a:xfrm>
            <a:off x="7010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15" name="Line 11"/>
          <p:cNvSpPr>
            <a:spLocks noChangeShapeType="1"/>
          </p:cNvSpPr>
          <p:nvPr/>
        </p:nvSpPr>
        <p:spPr bwMode="auto">
          <a:xfrm>
            <a:off x="70104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31" name="Rectangle 27"/>
          <p:cNvSpPr>
            <a:spLocks noChangeArrowheads="1"/>
          </p:cNvSpPr>
          <p:nvPr/>
        </p:nvSpPr>
        <p:spPr bwMode="auto">
          <a:xfrm>
            <a:off x="4572000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    E </a:t>
            </a:r>
            <a:endParaRPr lang="en-US" sz="2000" b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6732" name="Line 28"/>
          <p:cNvSpPr>
            <a:spLocks noChangeShapeType="1"/>
          </p:cNvSpPr>
          <p:nvPr/>
        </p:nvSpPr>
        <p:spPr bwMode="auto">
          <a:xfrm>
            <a:off x="52578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33" name="Line 29"/>
          <p:cNvSpPr>
            <a:spLocks noChangeShapeType="1"/>
          </p:cNvSpPr>
          <p:nvPr/>
        </p:nvSpPr>
        <p:spPr bwMode="auto">
          <a:xfrm flipV="1"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50" name="Text Box 46"/>
          <p:cNvSpPr txBox="1">
            <a:spLocks noChangeArrowheads="1"/>
          </p:cNvSpPr>
          <p:nvPr/>
        </p:nvSpPr>
        <p:spPr bwMode="auto">
          <a:xfrm>
            <a:off x="476885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56756" name="Text Box 52"/>
          <p:cNvSpPr txBox="1">
            <a:spLocks noChangeArrowheads="1"/>
          </p:cNvSpPr>
          <p:nvPr/>
        </p:nvSpPr>
        <p:spPr bwMode="auto">
          <a:xfrm>
            <a:off x="6384925" y="609600"/>
            <a:ext cx="2847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Latches on following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edge of clock</a:t>
            </a:r>
          </a:p>
        </p:txBody>
      </p:sp>
      <p:sp>
        <p:nvSpPr>
          <p:cNvPr id="456757" name="Line 53"/>
          <p:cNvSpPr>
            <a:spLocks noChangeShapeType="1"/>
          </p:cNvSpPr>
          <p:nvPr/>
        </p:nvSpPr>
        <p:spPr bwMode="auto">
          <a:xfrm flipH="1">
            <a:off x="7086600" y="1371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914400" y="2438400"/>
            <a:ext cx="2971800" cy="1600200"/>
            <a:chOff x="864" y="1392"/>
            <a:chExt cx="1872" cy="1008"/>
          </a:xfrm>
        </p:grpSpPr>
        <p:sp>
          <p:nvSpPr>
            <p:cNvPr id="456707" name="Rectangle 3"/>
            <p:cNvSpPr>
              <a:spLocks noChangeArrowheads="1"/>
            </p:cNvSpPr>
            <p:nvPr/>
          </p:nvSpPr>
          <p:spPr bwMode="auto">
            <a:xfrm>
              <a:off x="912" y="2016"/>
              <a:ext cx="1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E </a:t>
              </a:r>
              <a:endParaRPr lang="en-US" sz="2000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56708" name="Rectangle 4"/>
            <p:cNvSpPr>
              <a:spLocks noChangeArrowheads="1"/>
            </p:cNvSpPr>
            <p:nvPr/>
          </p:nvSpPr>
          <p:spPr bwMode="auto">
            <a:xfrm>
              <a:off x="1488" y="1536"/>
              <a:ext cx="1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D 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56709" name="Rectangle 5"/>
            <p:cNvSpPr>
              <a:spLocks noChangeArrowheads="1"/>
            </p:cNvSpPr>
            <p:nvPr/>
          </p:nvSpPr>
          <p:spPr bwMode="auto">
            <a:xfrm>
              <a:off x="1824" y="1632"/>
              <a:ext cx="1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Q 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56710" name="Rectangle 6"/>
            <p:cNvSpPr>
              <a:spLocks noChangeArrowheads="1"/>
            </p:cNvSpPr>
            <p:nvPr/>
          </p:nvSpPr>
          <p:spPr bwMode="auto">
            <a:xfrm>
              <a:off x="1488" y="2016"/>
              <a:ext cx="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C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56721" name="Line 17"/>
            <p:cNvSpPr>
              <a:spLocks noChangeShapeType="1"/>
            </p:cNvSpPr>
            <p:nvPr/>
          </p:nvSpPr>
          <p:spPr bwMode="auto">
            <a:xfrm flipH="1">
              <a:off x="1097" y="1651"/>
              <a:ext cx="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4" name="Rectangle 20"/>
            <p:cNvSpPr>
              <a:spLocks noChangeArrowheads="1"/>
            </p:cNvSpPr>
            <p:nvPr/>
          </p:nvSpPr>
          <p:spPr bwMode="auto">
            <a:xfrm>
              <a:off x="1440" y="1392"/>
              <a:ext cx="576" cy="10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7" name="Line 23"/>
            <p:cNvSpPr>
              <a:spLocks noChangeShapeType="1"/>
            </p:cNvSpPr>
            <p:nvPr/>
          </p:nvSpPr>
          <p:spPr bwMode="auto">
            <a:xfrm>
              <a:off x="2016" y="177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29" name="Text Box 25"/>
            <p:cNvSpPr txBox="1">
              <a:spLocks noChangeArrowheads="1"/>
            </p:cNvSpPr>
            <p:nvPr/>
          </p:nvSpPr>
          <p:spPr bwMode="auto">
            <a:xfrm>
              <a:off x="864" y="1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56740" name="Text Box 36"/>
            <p:cNvSpPr txBox="1">
              <a:spLocks noChangeArrowheads="1"/>
            </p:cNvSpPr>
            <p:nvPr/>
          </p:nvSpPr>
          <p:spPr bwMode="auto">
            <a:xfrm>
              <a:off x="2198" y="175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56766" name="Line 62"/>
            <p:cNvSpPr>
              <a:spLocks noChangeShapeType="1"/>
            </p:cNvSpPr>
            <p:nvPr/>
          </p:nvSpPr>
          <p:spPr bwMode="auto">
            <a:xfrm flipH="1">
              <a:off x="1104" y="2112"/>
              <a:ext cx="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8" name="Line 64"/>
          <p:cNvSpPr>
            <a:spLocks noChangeShapeType="1"/>
          </p:cNvSpPr>
          <p:nvPr/>
        </p:nvSpPr>
        <p:spPr bwMode="auto">
          <a:xfrm>
            <a:off x="5943600" y="2667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56769" name="Line 65"/>
          <p:cNvSpPr>
            <a:spLocks noChangeShapeType="1"/>
          </p:cNvSpPr>
          <p:nvPr/>
        </p:nvSpPr>
        <p:spPr bwMode="auto">
          <a:xfrm flipV="1">
            <a:off x="6629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Line 66"/>
          <p:cNvSpPr>
            <a:spLocks noChangeShapeType="1"/>
          </p:cNvSpPr>
          <p:nvPr/>
        </p:nvSpPr>
        <p:spPr bwMode="auto">
          <a:xfrm>
            <a:off x="6629400" y="3200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56771" name="Line 67"/>
          <p:cNvSpPr>
            <a:spLocks noChangeShapeType="1"/>
          </p:cNvSpPr>
          <p:nvPr/>
        </p:nvSpPr>
        <p:spPr bwMode="auto">
          <a:xfrm flipV="1">
            <a:off x="7543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Line 68"/>
          <p:cNvSpPr>
            <a:spLocks noChangeShapeType="1"/>
          </p:cNvSpPr>
          <p:nvPr/>
        </p:nvSpPr>
        <p:spPr bwMode="auto">
          <a:xfrm>
            <a:off x="7543800" y="266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56773" name="Line 69"/>
          <p:cNvSpPr>
            <a:spLocks noChangeShapeType="1"/>
          </p:cNvSpPr>
          <p:nvPr/>
        </p:nvSpPr>
        <p:spPr bwMode="auto">
          <a:xfrm flipV="1"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4" name="Line 70"/>
          <p:cNvSpPr>
            <a:spLocks noChangeShapeType="1"/>
          </p:cNvSpPr>
          <p:nvPr/>
        </p:nvSpPr>
        <p:spPr bwMode="auto">
          <a:xfrm>
            <a:off x="8077200" y="3200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4800600" y="3733800"/>
            <a:ext cx="3671888" cy="533400"/>
            <a:chOff x="3015" y="2736"/>
            <a:chExt cx="2313" cy="336"/>
          </a:xfrm>
        </p:grpSpPr>
        <p:sp>
          <p:nvSpPr>
            <p:cNvPr id="456736" name="Line 32"/>
            <p:cNvSpPr>
              <a:spLocks noChangeShapeType="1"/>
            </p:cNvSpPr>
            <p:nvPr/>
          </p:nvSpPr>
          <p:spPr bwMode="auto">
            <a:xfrm flipV="1">
              <a:off x="3984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2" name="Text Box 48"/>
            <p:cNvSpPr txBox="1">
              <a:spLocks noChangeArrowheads="1"/>
            </p:cNvSpPr>
            <p:nvPr/>
          </p:nvSpPr>
          <p:spPr bwMode="auto">
            <a:xfrm>
              <a:off x="3015" y="278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>
              <a:off x="3360" y="30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7" name="Line 73"/>
            <p:cNvSpPr>
              <a:spLocks noChangeShapeType="1"/>
            </p:cNvSpPr>
            <p:nvPr/>
          </p:nvSpPr>
          <p:spPr bwMode="auto">
            <a:xfrm>
              <a:off x="3984" y="27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endParaRPr lang="en-US"/>
            </a:p>
          </p:txBody>
        </p:sp>
        <p:sp>
          <p:nvSpPr>
            <p:cNvPr id="456778" name="Line 74"/>
            <p:cNvSpPr>
              <a:spLocks noChangeShapeType="1"/>
            </p:cNvSpPr>
            <p:nvPr/>
          </p:nvSpPr>
          <p:spPr bwMode="auto">
            <a:xfrm flipV="1">
              <a:off x="4176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9" name="Line 75"/>
            <p:cNvSpPr>
              <a:spLocks noChangeShapeType="1"/>
            </p:cNvSpPr>
            <p:nvPr/>
          </p:nvSpPr>
          <p:spPr bwMode="auto">
            <a:xfrm>
              <a:off x="4176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endParaRPr lang="en-US"/>
            </a:p>
          </p:txBody>
        </p:sp>
      </p:grpSp>
      <p:sp>
        <p:nvSpPr>
          <p:cNvPr id="456781" name="Rectangle 77"/>
          <p:cNvSpPr>
            <a:spLocks noChangeArrowheads="1"/>
          </p:cNvSpPr>
          <p:nvPr/>
        </p:nvSpPr>
        <p:spPr bwMode="auto">
          <a:xfrm>
            <a:off x="685800" y="4648200"/>
            <a:ext cx="800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rgbClr val="005400"/>
                </a:solidFill>
              </a:rPr>
              <a:t>Z</a:t>
            </a:r>
            <a:r>
              <a:rPr lang="en-US">
                <a:solidFill>
                  <a:schemeClr val="tx1"/>
                </a:solidFill>
              </a:rPr>
              <a:t> only changes when </a:t>
            </a:r>
            <a:r>
              <a:rPr lang="en-US">
                <a:solidFill>
                  <a:srgbClr val="005400"/>
                </a:solidFill>
              </a:rPr>
              <a:t>E</a:t>
            </a:r>
            <a:r>
              <a:rPr lang="en-US">
                <a:solidFill>
                  <a:schemeClr val="tx1"/>
                </a:solidFill>
              </a:rPr>
              <a:t> is high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If </a:t>
            </a:r>
            <a:r>
              <a:rPr lang="en-US">
                <a:solidFill>
                  <a:srgbClr val="005400"/>
                </a:solidFill>
              </a:rPr>
              <a:t>E</a:t>
            </a:r>
            <a:r>
              <a:rPr lang="en-US">
                <a:solidFill>
                  <a:schemeClr val="tx1"/>
                </a:solidFill>
              </a:rPr>
              <a:t> is high, </a:t>
            </a:r>
            <a:r>
              <a:rPr lang="en-US">
                <a:solidFill>
                  <a:srgbClr val="005400"/>
                </a:solidFill>
              </a:rPr>
              <a:t>Z</a:t>
            </a:r>
            <a:r>
              <a:rPr lang="en-US">
                <a:solidFill>
                  <a:schemeClr val="tx1"/>
                </a:solidFill>
              </a:rPr>
              <a:t> will </a:t>
            </a:r>
            <a:r>
              <a:rPr lang="en-US">
                <a:solidFill>
                  <a:schemeClr val="accent2"/>
                </a:solidFill>
              </a:rPr>
              <a:t>follow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5400"/>
                </a:solidFill>
              </a:rPr>
              <a:t>X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 Latch</a:t>
            </a:r>
          </a:p>
        </p:txBody>
      </p:sp>
      <p:sp>
        <p:nvSpPr>
          <p:cNvPr id="465923" name="Line 3"/>
          <p:cNvSpPr>
            <a:spLocks noChangeShapeType="1"/>
          </p:cNvSpPr>
          <p:nvPr/>
        </p:nvSpPr>
        <p:spPr bwMode="auto">
          <a:xfrm>
            <a:off x="52578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24" name="Line 4"/>
          <p:cNvSpPr>
            <a:spLocks noChangeShapeType="1"/>
          </p:cNvSpPr>
          <p:nvPr/>
        </p:nvSpPr>
        <p:spPr bwMode="auto">
          <a:xfrm flipV="1">
            <a:off x="6248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25" name="Line 5"/>
          <p:cNvSpPr>
            <a:spLocks noChangeShapeType="1"/>
          </p:cNvSpPr>
          <p:nvPr/>
        </p:nvSpPr>
        <p:spPr bwMode="auto">
          <a:xfrm>
            <a:off x="62484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26" name="Line 6"/>
          <p:cNvSpPr>
            <a:spLocks noChangeShapeType="1"/>
          </p:cNvSpPr>
          <p:nvPr/>
        </p:nvSpPr>
        <p:spPr bwMode="auto">
          <a:xfrm>
            <a:off x="7010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27" name="Line 7"/>
          <p:cNvSpPr>
            <a:spLocks noChangeShapeType="1"/>
          </p:cNvSpPr>
          <p:nvPr/>
        </p:nvSpPr>
        <p:spPr bwMode="auto">
          <a:xfrm>
            <a:off x="7010400" y="2362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4572000" y="22098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0">
                <a:solidFill>
                  <a:srgbClr val="000000"/>
                </a:solidFill>
                <a:latin typeface="Helv"/>
              </a:rPr>
              <a:t>    E </a:t>
            </a:r>
            <a:endParaRPr lang="en-US" sz="2000" b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65929" name="Line 9"/>
          <p:cNvSpPr>
            <a:spLocks noChangeShapeType="1"/>
          </p:cNvSpPr>
          <p:nvPr/>
        </p:nvSpPr>
        <p:spPr bwMode="auto">
          <a:xfrm>
            <a:off x="52578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30" name="Line 10"/>
          <p:cNvSpPr>
            <a:spLocks noChangeShapeType="1"/>
          </p:cNvSpPr>
          <p:nvPr/>
        </p:nvSpPr>
        <p:spPr bwMode="auto">
          <a:xfrm flipV="1"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31" name="Text Box 11"/>
          <p:cNvSpPr txBox="1">
            <a:spLocks noChangeArrowheads="1"/>
          </p:cNvSpPr>
          <p:nvPr/>
        </p:nvSpPr>
        <p:spPr bwMode="auto">
          <a:xfrm>
            <a:off x="476885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65932" name="Text Box 12"/>
          <p:cNvSpPr txBox="1">
            <a:spLocks noChangeArrowheads="1"/>
          </p:cNvSpPr>
          <p:nvPr/>
        </p:nvSpPr>
        <p:spPr bwMode="auto">
          <a:xfrm>
            <a:off x="6384925" y="609600"/>
            <a:ext cx="2847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Latches on following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edge of clock</a:t>
            </a:r>
          </a:p>
        </p:txBody>
      </p:sp>
      <p:sp>
        <p:nvSpPr>
          <p:cNvPr id="465933" name="Line 13"/>
          <p:cNvSpPr>
            <a:spLocks noChangeShapeType="1"/>
          </p:cNvSpPr>
          <p:nvPr/>
        </p:nvSpPr>
        <p:spPr bwMode="auto">
          <a:xfrm flipH="1">
            <a:off x="7086600" y="1371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14400" y="2438400"/>
            <a:ext cx="2971800" cy="1600200"/>
            <a:chOff x="864" y="1392"/>
            <a:chExt cx="1872" cy="1008"/>
          </a:xfrm>
        </p:grpSpPr>
        <p:sp>
          <p:nvSpPr>
            <p:cNvPr id="465935" name="Rectangle 15"/>
            <p:cNvSpPr>
              <a:spLocks noChangeArrowheads="1"/>
            </p:cNvSpPr>
            <p:nvPr/>
          </p:nvSpPr>
          <p:spPr bwMode="auto">
            <a:xfrm>
              <a:off x="912" y="2016"/>
              <a:ext cx="1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E </a:t>
              </a:r>
              <a:endParaRPr lang="en-US" sz="2000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65936" name="Rectangle 16"/>
            <p:cNvSpPr>
              <a:spLocks noChangeArrowheads="1"/>
            </p:cNvSpPr>
            <p:nvPr/>
          </p:nvSpPr>
          <p:spPr bwMode="auto">
            <a:xfrm>
              <a:off x="1488" y="1536"/>
              <a:ext cx="1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D 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65937" name="Rectangle 17"/>
            <p:cNvSpPr>
              <a:spLocks noChangeArrowheads="1"/>
            </p:cNvSpPr>
            <p:nvPr/>
          </p:nvSpPr>
          <p:spPr bwMode="auto">
            <a:xfrm>
              <a:off x="1824" y="1632"/>
              <a:ext cx="16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Q 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65938" name="Rectangle 18"/>
            <p:cNvSpPr>
              <a:spLocks noChangeArrowheads="1"/>
            </p:cNvSpPr>
            <p:nvPr/>
          </p:nvSpPr>
          <p:spPr bwMode="auto">
            <a:xfrm>
              <a:off x="1488" y="2016"/>
              <a:ext cx="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100" b="0">
                  <a:solidFill>
                    <a:srgbClr val="000000"/>
                  </a:solidFill>
                  <a:latin typeface="Helv"/>
                </a:rPr>
                <a:t>C</a:t>
              </a:r>
              <a:endParaRPr lang="en-US" b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65939" name="Line 19"/>
            <p:cNvSpPr>
              <a:spLocks noChangeShapeType="1"/>
            </p:cNvSpPr>
            <p:nvPr/>
          </p:nvSpPr>
          <p:spPr bwMode="auto">
            <a:xfrm flipH="1">
              <a:off x="1097" y="1651"/>
              <a:ext cx="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0" name="Rectangle 20"/>
            <p:cNvSpPr>
              <a:spLocks noChangeArrowheads="1"/>
            </p:cNvSpPr>
            <p:nvPr/>
          </p:nvSpPr>
          <p:spPr bwMode="auto">
            <a:xfrm>
              <a:off x="1440" y="1392"/>
              <a:ext cx="576" cy="10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1" name="Line 21"/>
            <p:cNvSpPr>
              <a:spLocks noChangeShapeType="1"/>
            </p:cNvSpPr>
            <p:nvPr/>
          </p:nvSpPr>
          <p:spPr bwMode="auto">
            <a:xfrm>
              <a:off x="2016" y="177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42" name="Text Box 22"/>
            <p:cNvSpPr txBox="1">
              <a:spLocks noChangeArrowheads="1"/>
            </p:cNvSpPr>
            <p:nvPr/>
          </p:nvSpPr>
          <p:spPr bwMode="auto">
            <a:xfrm>
              <a:off x="864" y="14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65943" name="Text Box 23"/>
            <p:cNvSpPr txBox="1">
              <a:spLocks noChangeArrowheads="1"/>
            </p:cNvSpPr>
            <p:nvPr/>
          </p:nvSpPr>
          <p:spPr bwMode="auto">
            <a:xfrm>
              <a:off x="2198" y="175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65944" name="Line 24"/>
            <p:cNvSpPr>
              <a:spLocks noChangeShapeType="1"/>
            </p:cNvSpPr>
            <p:nvPr/>
          </p:nvSpPr>
          <p:spPr bwMode="auto">
            <a:xfrm flipH="1">
              <a:off x="1104" y="2112"/>
              <a:ext cx="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5945" name="Line 25"/>
          <p:cNvSpPr>
            <a:spLocks noChangeShapeType="1"/>
          </p:cNvSpPr>
          <p:nvPr/>
        </p:nvSpPr>
        <p:spPr bwMode="auto">
          <a:xfrm>
            <a:off x="5943600" y="2667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65946" name="Line 26"/>
          <p:cNvSpPr>
            <a:spLocks noChangeShapeType="1"/>
          </p:cNvSpPr>
          <p:nvPr/>
        </p:nvSpPr>
        <p:spPr bwMode="auto">
          <a:xfrm flipV="1">
            <a:off x="6629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47" name="Line 27"/>
          <p:cNvSpPr>
            <a:spLocks noChangeShapeType="1"/>
          </p:cNvSpPr>
          <p:nvPr/>
        </p:nvSpPr>
        <p:spPr bwMode="auto">
          <a:xfrm>
            <a:off x="6629400" y="3200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65948" name="Line 28"/>
          <p:cNvSpPr>
            <a:spLocks noChangeShapeType="1"/>
          </p:cNvSpPr>
          <p:nvPr/>
        </p:nvSpPr>
        <p:spPr bwMode="auto">
          <a:xfrm flipV="1">
            <a:off x="7543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49" name="Line 29"/>
          <p:cNvSpPr>
            <a:spLocks noChangeShapeType="1"/>
          </p:cNvSpPr>
          <p:nvPr/>
        </p:nvSpPr>
        <p:spPr bwMode="auto">
          <a:xfrm>
            <a:off x="7543800" y="266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sp>
        <p:nvSpPr>
          <p:cNvPr id="465950" name="Line 30"/>
          <p:cNvSpPr>
            <a:spLocks noChangeShapeType="1"/>
          </p:cNvSpPr>
          <p:nvPr/>
        </p:nvSpPr>
        <p:spPr bwMode="auto">
          <a:xfrm flipV="1"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5951" name="Line 31"/>
          <p:cNvSpPr>
            <a:spLocks noChangeShapeType="1"/>
          </p:cNvSpPr>
          <p:nvPr/>
        </p:nvSpPr>
        <p:spPr bwMode="auto">
          <a:xfrm>
            <a:off x="8077200" y="3200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800600" y="3733800"/>
            <a:ext cx="3671888" cy="533400"/>
            <a:chOff x="3015" y="2736"/>
            <a:chExt cx="2313" cy="336"/>
          </a:xfrm>
        </p:grpSpPr>
        <p:sp>
          <p:nvSpPr>
            <p:cNvPr id="465953" name="Line 33"/>
            <p:cNvSpPr>
              <a:spLocks noChangeShapeType="1"/>
            </p:cNvSpPr>
            <p:nvPr/>
          </p:nvSpPr>
          <p:spPr bwMode="auto">
            <a:xfrm flipV="1">
              <a:off x="3984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4" name="Text Box 34"/>
            <p:cNvSpPr txBox="1">
              <a:spLocks noChangeArrowheads="1"/>
            </p:cNvSpPr>
            <p:nvPr/>
          </p:nvSpPr>
          <p:spPr bwMode="auto">
            <a:xfrm>
              <a:off x="3015" y="278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65955" name="Line 35"/>
            <p:cNvSpPr>
              <a:spLocks noChangeShapeType="1"/>
            </p:cNvSpPr>
            <p:nvPr/>
          </p:nvSpPr>
          <p:spPr bwMode="auto">
            <a:xfrm>
              <a:off x="3360" y="30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6" name="Line 36"/>
            <p:cNvSpPr>
              <a:spLocks noChangeShapeType="1"/>
            </p:cNvSpPr>
            <p:nvPr/>
          </p:nvSpPr>
          <p:spPr bwMode="auto">
            <a:xfrm>
              <a:off x="3984" y="27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endParaRPr lang="en-US"/>
            </a:p>
          </p:txBody>
        </p:sp>
        <p:sp>
          <p:nvSpPr>
            <p:cNvPr id="465957" name="Line 37"/>
            <p:cNvSpPr>
              <a:spLocks noChangeShapeType="1"/>
            </p:cNvSpPr>
            <p:nvPr/>
          </p:nvSpPr>
          <p:spPr bwMode="auto">
            <a:xfrm flipV="1">
              <a:off x="4176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58" name="Line 38"/>
            <p:cNvSpPr>
              <a:spLocks noChangeShapeType="1"/>
            </p:cNvSpPr>
            <p:nvPr/>
          </p:nvSpPr>
          <p:spPr bwMode="auto">
            <a:xfrm>
              <a:off x="4176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endParaRPr lang="en-US"/>
            </a:p>
          </p:txBody>
        </p:sp>
      </p:grpSp>
      <p:sp>
        <p:nvSpPr>
          <p:cNvPr id="465959" name="Rectangle 39"/>
          <p:cNvSpPr>
            <a:spLocks noChangeArrowheads="1"/>
          </p:cNvSpPr>
          <p:nvPr/>
        </p:nvSpPr>
        <p:spPr bwMode="auto">
          <a:xfrm>
            <a:off x="685800" y="4648200"/>
            <a:ext cx="80772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The</a:t>
            </a:r>
            <a:r>
              <a:rPr lang="en-US">
                <a:solidFill>
                  <a:srgbClr val="005400"/>
                </a:solidFill>
              </a:rPr>
              <a:t> D latch </a:t>
            </a:r>
            <a:r>
              <a:rPr lang="en-US">
                <a:solidFill>
                  <a:schemeClr val="tx1"/>
                </a:solidFill>
              </a:rPr>
              <a:t>stores data indefinitely, regardless of input D values, if C = 0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Forms basic storage element in computers</a:t>
            </a:r>
          </a:p>
          <a:p>
            <a:pPr marL="342900" indent="-342900"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943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Symbols for Latches</a:t>
            </a:r>
          </a:p>
        </p:txBody>
      </p:sp>
      <p:sp>
        <p:nvSpPr>
          <p:cNvPr id="464935" name="Rectangle 39"/>
          <p:cNvSpPr>
            <a:spLocks noChangeArrowheads="1"/>
          </p:cNvSpPr>
          <p:nvPr/>
        </p:nvSpPr>
        <p:spPr bwMode="auto">
          <a:xfrm>
            <a:off x="609600" y="4114800"/>
            <a:ext cx="8153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rgbClr val="005400"/>
                </a:solidFill>
              </a:rPr>
              <a:t>SR latch is based on NOR gates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rgbClr val="005400"/>
                </a:solidFill>
              </a:rPr>
              <a:t>S’R’ latch based on NAND gates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rgbClr val="005400"/>
                </a:solidFill>
              </a:rPr>
              <a:t>D latch can be based on either.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rgbClr val="005400"/>
                </a:solidFill>
              </a:rPr>
              <a:t>D latch sometimes called </a:t>
            </a:r>
            <a:r>
              <a:rPr lang="en-US">
                <a:solidFill>
                  <a:schemeClr val="tx1"/>
                </a:solidFill>
              </a:rPr>
              <a:t>transparent latch</a:t>
            </a:r>
          </a:p>
        </p:txBody>
      </p:sp>
      <p:pic>
        <p:nvPicPr>
          <p:cNvPr id="464936" name="Picture 40" descr="C:\jobs\Marries\ch05\tiff\AACFLQB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7769225" cy="27257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38481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20100" cy="46736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/>
              <a:t>Latches are based on combinational gates (e.g. NAND, NOR)</a:t>
            </a:r>
          </a:p>
          <a:p>
            <a:r>
              <a:rPr lang="en-US"/>
              <a:t>Latches store data even after data input has been removed</a:t>
            </a:r>
          </a:p>
          <a:p>
            <a:r>
              <a:rPr lang="en-US"/>
              <a:t>S-R latches operate like cross-coupled inverters with control inputs (S = set, R = reset)</a:t>
            </a:r>
          </a:p>
          <a:p>
            <a:r>
              <a:rPr lang="en-US"/>
              <a:t>With additional gates, an S-R latch can be converted to a D latch (</a:t>
            </a:r>
            <a:r>
              <a:rPr lang="en-US">
                <a:solidFill>
                  <a:schemeClr val="accent1"/>
                </a:solidFill>
              </a:rPr>
              <a:t>D</a:t>
            </a:r>
            <a:r>
              <a:rPr lang="en-US"/>
              <a:t> stands for </a:t>
            </a:r>
            <a:r>
              <a:rPr lang="en-US">
                <a:solidFill>
                  <a:schemeClr val="accent1"/>
                </a:solidFill>
              </a:rPr>
              <a:t>data</a:t>
            </a:r>
            <a:r>
              <a:rPr lang="en-US"/>
              <a:t>)</a:t>
            </a:r>
          </a:p>
          <a:p>
            <a:r>
              <a:rPr lang="en-US"/>
              <a:t>D latch is simple to understand conceptually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When </a:t>
            </a:r>
            <a:r>
              <a:rPr lang="en-US">
                <a:solidFill>
                  <a:schemeClr val="accent1"/>
                </a:solidFill>
              </a:rPr>
              <a:t>C = 1</a:t>
            </a:r>
            <a:r>
              <a:rPr lang="en-US">
                <a:solidFill>
                  <a:schemeClr val="accent2"/>
                </a:solidFill>
              </a:rPr>
              <a:t>, data input </a:t>
            </a:r>
            <a:r>
              <a:rPr lang="en-US">
                <a:solidFill>
                  <a:schemeClr val="accent1"/>
                </a:solidFill>
              </a:rPr>
              <a:t>D</a:t>
            </a:r>
            <a:r>
              <a:rPr lang="en-US">
                <a:solidFill>
                  <a:schemeClr val="accent2"/>
                </a:solidFill>
              </a:rPr>
              <a:t> stored in latch and output as </a:t>
            </a:r>
            <a:r>
              <a:rPr lang="en-US">
                <a:solidFill>
                  <a:schemeClr val="accent1"/>
                </a:solidFill>
              </a:rPr>
              <a:t>Q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When </a:t>
            </a:r>
            <a:r>
              <a:rPr lang="en-US">
                <a:solidFill>
                  <a:schemeClr val="accent1"/>
                </a:solidFill>
              </a:rPr>
              <a:t>C = 0</a:t>
            </a:r>
            <a:r>
              <a:rPr lang="en-US">
                <a:solidFill>
                  <a:schemeClr val="accent2"/>
                </a:solidFill>
              </a:rPr>
              <a:t>, data input </a:t>
            </a:r>
            <a:r>
              <a:rPr lang="en-US">
                <a:solidFill>
                  <a:schemeClr val="accent1"/>
                </a:solidFill>
              </a:rPr>
              <a:t>D</a:t>
            </a:r>
            <a:r>
              <a:rPr lang="en-US">
                <a:solidFill>
                  <a:schemeClr val="accent2"/>
                </a:solidFill>
              </a:rPr>
              <a:t> ignored and previous latch value output at </a:t>
            </a:r>
            <a:r>
              <a:rPr lang="en-US">
                <a:solidFill>
                  <a:schemeClr val="accent1"/>
                </a:solidFill>
              </a:rPr>
              <a:t>Q</a:t>
            </a:r>
          </a:p>
          <a:p>
            <a:r>
              <a:rPr lang="en-US"/>
              <a:t>Next time: </a:t>
            </a:r>
            <a:r>
              <a:rPr lang="en-US">
                <a:solidFill>
                  <a:schemeClr val="accent2"/>
                </a:solidFill>
              </a:rPr>
              <a:t>more storage elements!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39243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800"/>
            <a:ext cx="8420100" cy="41925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Circuits require memory to store intermediate data</a:t>
            </a:r>
          </a:p>
          <a:p>
            <a:r>
              <a:rPr lang="en-US"/>
              <a:t>Sequential circuits use a </a:t>
            </a:r>
            <a:r>
              <a:rPr lang="en-US">
                <a:solidFill>
                  <a:schemeClr val="tx2"/>
                </a:solidFill>
              </a:rPr>
              <a:t>periodic </a:t>
            </a:r>
            <a:r>
              <a:rPr lang="en-US"/>
              <a:t>signal to determine when to store values.</a:t>
            </a:r>
          </a:p>
          <a:p>
            <a:pPr lvl="1"/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clock </a:t>
            </a:r>
            <a:r>
              <a:rPr lang="en-US"/>
              <a:t>signal can determine storage times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Clock </a:t>
            </a:r>
            <a:r>
              <a:rPr lang="en-US"/>
              <a:t>signals are periodic</a:t>
            </a:r>
          </a:p>
          <a:p>
            <a:r>
              <a:rPr lang="en-US"/>
              <a:t>Single bit storage element is a </a:t>
            </a:r>
            <a:r>
              <a:rPr lang="en-US">
                <a:solidFill>
                  <a:schemeClr val="accent2"/>
                </a:solidFill>
              </a:rPr>
              <a:t>flip flop</a:t>
            </a:r>
            <a:endParaRPr lang="en-US"/>
          </a:p>
          <a:p>
            <a:r>
              <a:rPr lang="en-US"/>
              <a:t>A basic type of flip flop is a </a:t>
            </a:r>
            <a:r>
              <a:rPr lang="en-US">
                <a:solidFill>
                  <a:schemeClr val="accent1"/>
                </a:solidFill>
              </a:rPr>
              <a:t>latch</a:t>
            </a:r>
          </a:p>
          <a:p>
            <a:r>
              <a:rPr lang="en-US"/>
              <a:t>Latches are made from logic gates</a:t>
            </a:r>
          </a:p>
          <a:p>
            <a:pPr lvl="1"/>
            <a:r>
              <a:rPr lang="en-US"/>
              <a:t>NAND, NOR, AND, OR, Inverter</a:t>
            </a:r>
          </a:p>
          <a:p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4914900" cy="381000"/>
          </a:xfrm>
          <a:noFill/>
          <a:ln/>
        </p:spPr>
        <p:txBody>
          <a:bodyPr wrap="square" lIns="90488" tIns="44450" rIns="90488" bIns="4445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/>
              <a:t>The story so far ...</a:t>
            </a:r>
            <a:endParaRPr lang="en-US" sz="200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>
            <a:normAutofit fontScale="925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/>
              <a:t>Logical operations which respond to </a:t>
            </a:r>
            <a:r>
              <a:rPr lang="en-US" b="0"/>
              <a:t>combinations</a:t>
            </a:r>
            <a:r>
              <a:rPr lang="en-US"/>
              <a:t> of inputs to produce an output.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Call these </a:t>
            </a:r>
            <a:r>
              <a:rPr lang="en-US" b="0"/>
              <a:t>combinational logic</a:t>
            </a:r>
            <a:r>
              <a:rPr lang="en-US"/>
              <a:t> circuits.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For example, can add two numbers. But: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No way of adding two numbers, then adding a third (a </a:t>
            </a:r>
            <a:r>
              <a:rPr lang="en-US" b="0"/>
              <a:t>sequential</a:t>
            </a:r>
            <a:r>
              <a:rPr lang="en-US"/>
              <a:t> operation);</a:t>
            </a:r>
          </a:p>
          <a:p>
            <a:pPr marL="742950" lvl="1" indent="-285750">
              <a:lnSpc>
                <a:spcPct val="90000"/>
              </a:lnSpc>
            </a:pPr>
            <a:r>
              <a:rPr lang="en-US"/>
              <a:t>No way of remembering or storing information after inputs have been removed.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To handle this, we need </a:t>
            </a:r>
            <a:r>
              <a:rPr lang="en-US" b="0"/>
              <a:t>sequential logic</a:t>
            </a:r>
            <a:r>
              <a:rPr lang="en-US"/>
              <a:t> capable of storing intermediate (and final) results.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5067300" cy="457200"/>
          </a:xfrm>
          <a:noFill/>
          <a:ln/>
        </p:spPr>
        <p:txBody>
          <a:bodyPr wrap="square" lIns="90488" tIns="44450" rIns="90488" bIns="4445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/>
              <a:t>Sequential Circuits</a:t>
            </a:r>
            <a:endParaRPr lang="en-US" sz="200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57200" y="914400"/>
            <a:ext cx="7864475" cy="3257550"/>
            <a:chOff x="407" y="1928"/>
            <a:chExt cx="4954" cy="2052"/>
          </a:xfrm>
        </p:grpSpPr>
        <p:sp>
          <p:nvSpPr>
            <p:cNvPr id="438276" name="Text Box 4"/>
            <p:cNvSpPr txBox="1">
              <a:spLocks noChangeArrowheads="1"/>
            </p:cNvSpPr>
            <p:nvPr/>
          </p:nvSpPr>
          <p:spPr bwMode="auto">
            <a:xfrm>
              <a:off x="1374" y="1928"/>
              <a:ext cx="1264" cy="6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tIns="182880" bIns="18288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Combinational circuit</a:t>
              </a:r>
            </a:p>
          </p:txBody>
        </p:sp>
        <p:sp>
          <p:nvSpPr>
            <p:cNvPr id="438277" name="Text Box 5"/>
            <p:cNvSpPr txBox="1">
              <a:spLocks noChangeArrowheads="1"/>
            </p:cNvSpPr>
            <p:nvPr/>
          </p:nvSpPr>
          <p:spPr bwMode="auto">
            <a:xfrm>
              <a:off x="3456" y="2312"/>
              <a:ext cx="814" cy="58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tIns="91440" bIns="9144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Flip Flops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8278" name="Line 6"/>
            <p:cNvSpPr>
              <a:spLocks noChangeShapeType="1"/>
            </p:cNvSpPr>
            <p:nvPr/>
          </p:nvSpPr>
          <p:spPr bwMode="auto">
            <a:xfrm>
              <a:off x="2638" y="2448"/>
              <a:ext cx="818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9" name="Line 7"/>
            <p:cNvSpPr>
              <a:spLocks noChangeShapeType="1"/>
            </p:cNvSpPr>
            <p:nvPr/>
          </p:nvSpPr>
          <p:spPr bwMode="auto">
            <a:xfrm>
              <a:off x="975" y="3224"/>
              <a:ext cx="3641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0" name="Line 8"/>
            <p:cNvSpPr>
              <a:spLocks noChangeShapeType="1"/>
            </p:cNvSpPr>
            <p:nvPr/>
          </p:nvSpPr>
          <p:spPr bwMode="auto">
            <a:xfrm>
              <a:off x="975" y="2456"/>
              <a:ext cx="399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1" name="Line 9"/>
            <p:cNvSpPr>
              <a:spLocks noChangeShapeType="1"/>
            </p:cNvSpPr>
            <p:nvPr/>
          </p:nvSpPr>
          <p:spPr bwMode="auto">
            <a:xfrm>
              <a:off x="975" y="2120"/>
              <a:ext cx="39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2" name="Line 10"/>
            <p:cNvSpPr>
              <a:spLocks noChangeShapeType="1"/>
            </p:cNvSpPr>
            <p:nvPr/>
          </p:nvSpPr>
          <p:spPr bwMode="auto">
            <a:xfrm>
              <a:off x="4278" y="2640"/>
              <a:ext cx="330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3" name="Line 11"/>
            <p:cNvSpPr>
              <a:spLocks noChangeShapeType="1"/>
            </p:cNvSpPr>
            <p:nvPr/>
          </p:nvSpPr>
          <p:spPr bwMode="auto">
            <a:xfrm rot="5400000">
              <a:off x="4325" y="2931"/>
              <a:ext cx="584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4" name="Line 12"/>
            <p:cNvSpPr>
              <a:spLocks noChangeShapeType="1"/>
            </p:cNvSpPr>
            <p:nvPr/>
          </p:nvSpPr>
          <p:spPr bwMode="auto">
            <a:xfrm rot="5400000">
              <a:off x="592" y="2839"/>
              <a:ext cx="768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5" name="Line 13"/>
            <p:cNvSpPr>
              <a:spLocks noChangeShapeType="1"/>
            </p:cNvSpPr>
            <p:nvPr/>
          </p:nvSpPr>
          <p:spPr bwMode="auto">
            <a:xfrm>
              <a:off x="2638" y="2112"/>
              <a:ext cx="197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6" name="Text Box 14"/>
            <p:cNvSpPr txBox="1">
              <a:spLocks noChangeArrowheads="1"/>
            </p:cNvSpPr>
            <p:nvPr/>
          </p:nvSpPr>
          <p:spPr bwMode="auto">
            <a:xfrm>
              <a:off x="4697" y="1976"/>
              <a:ext cx="664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438287" name="Text Box 15"/>
            <p:cNvSpPr txBox="1">
              <a:spLocks noChangeArrowheads="1"/>
            </p:cNvSpPr>
            <p:nvPr/>
          </p:nvSpPr>
          <p:spPr bwMode="auto">
            <a:xfrm>
              <a:off x="407" y="1992"/>
              <a:ext cx="536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chemeClr val="tx1"/>
                  </a:solidFill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438288" name="Text Box 16"/>
            <p:cNvSpPr txBox="1">
              <a:spLocks noChangeArrowheads="1"/>
            </p:cNvSpPr>
            <p:nvPr/>
          </p:nvSpPr>
          <p:spPr bwMode="auto">
            <a:xfrm>
              <a:off x="2747" y="2552"/>
              <a:ext cx="487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Next</a:t>
              </a:r>
              <a:b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</a:b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state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8289" name="Text Box 17"/>
            <p:cNvSpPr txBox="1">
              <a:spLocks noChangeArrowheads="1"/>
            </p:cNvSpPr>
            <p:nvPr/>
          </p:nvSpPr>
          <p:spPr bwMode="auto">
            <a:xfrm>
              <a:off x="4741" y="2696"/>
              <a:ext cx="576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Present</a:t>
              </a:r>
              <a:b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</a:b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state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38290" name="Line 18"/>
            <p:cNvSpPr>
              <a:spLocks noChangeShapeType="1"/>
            </p:cNvSpPr>
            <p:nvPr/>
          </p:nvSpPr>
          <p:spPr bwMode="auto">
            <a:xfrm>
              <a:off x="3056" y="3632"/>
              <a:ext cx="816" cy="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1" name="Line 19"/>
            <p:cNvSpPr>
              <a:spLocks noChangeShapeType="1"/>
            </p:cNvSpPr>
            <p:nvPr/>
          </p:nvSpPr>
          <p:spPr bwMode="auto">
            <a:xfrm flipV="1">
              <a:off x="3880" y="2896"/>
              <a:ext cx="1" cy="7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2" name="Text Box 20"/>
            <p:cNvSpPr txBox="1">
              <a:spLocks noChangeArrowheads="1"/>
            </p:cNvSpPr>
            <p:nvPr/>
          </p:nvSpPr>
          <p:spPr bwMode="auto">
            <a:xfrm>
              <a:off x="1813" y="3520"/>
              <a:ext cx="1152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b="0">
                  <a:latin typeface="Times New Roman" pitchFamily="18" charset="0"/>
                </a:rPr>
                <a:t>Timing signal (clock)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62000" y="4343400"/>
            <a:ext cx="7327900" cy="1935163"/>
            <a:chOff x="528" y="576"/>
            <a:chExt cx="4616" cy="1219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173" y="612"/>
              <a:ext cx="1971" cy="634"/>
              <a:chOff x="3021" y="2976"/>
              <a:chExt cx="1971" cy="634"/>
            </a:xfrm>
          </p:grpSpPr>
          <p:sp>
            <p:nvSpPr>
              <p:cNvPr id="438294" name="Line 22"/>
              <p:cNvSpPr>
                <a:spLocks noChangeShapeType="1"/>
              </p:cNvSpPr>
              <p:nvPr/>
            </p:nvSpPr>
            <p:spPr bwMode="auto">
              <a:xfrm>
                <a:off x="3021" y="3264"/>
                <a:ext cx="480" cy="0"/>
              </a:xfrm>
              <a:prstGeom prst="line">
                <a:avLst/>
              </a:prstGeom>
              <a:noFill/>
              <a:ln w="76200" cap="sq">
                <a:solidFill>
                  <a:srgbClr val="99FF33"/>
                </a:solidFill>
                <a:round/>
                <a:headEnd/>
                <a:tailEnd type="triangle" w="med" len="med"/>
              </a:ln>
              <a:effectLst>
                <a:prstShdw prst="shdw18" dist="17961" dir="13500000">
                  <a:srgbClr val="99FF33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95" name="Line 23"/>
              <p:cNvSpPr>
                <a:spLocks noChangeShapeType="1"/>
              </p:cNvSpPr>
              <p:nvPr/>
            </p:nvSpPr>
            <p:spPr bwMode="auto">
              <a:xfrm>
                <a:off x="3552" y="3264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96" name="Line 24"/>
              <p:cNvSpPr>
                <a:spLocks noChangeShapeType="1"/>
              </p:cNvSpPr>
              <p:nvPr/>
            </p:nvSpPr>
            <p:spPr bwMode="auto">
              <a:xfrm flipV="1">
                <a:off x="3840" y="297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97" name="Line 25"/>
              <p:cNvSpPr>
                <a:spLocks noChangeShapeType="1"/>
              </p:cNvSpPr>
              <p:nvPr/>
            </p:nvSpPr>
            <p:spPr bwMode="auto">
              <a:xfrm>
                <a:off x="3840" y="2976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98" name="Line 26"/>
              <p:cNvSpPr>
                <a:spLocks noChangeShapeType="1"/>
              </p:cNvSpPr>
              <p:nvPr/>
            </p:nvSpPr>
            <p:spPr bwMode="auto">
              <a:xfrm flipV="1">
                <a:off x="4128" y="297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99" name="Line 27"/>
              <p:cNvSpPr>
                <a:spLocks noChangeShapeType="1"/>
              </p:cNvSpPr>
              <p:nvPr/>
            </p:nvSpPr>
            <p:spPr bwMode="auto">
              <a:xfrm>
                <a:off x="4128" y="3264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00" name="Line 28"/>
              <p:cNvSpPr>
                <a:spLocks noChangeShapeType="1"/>
              </p:cNvSpPr>
              <p:nvPr/>
            </p:nvSpPr>
            <p:spPr bwMode="auto">
              <a:xfrm flipV="1">
                <a:off x="4416" y="297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01" name="Line 29"/>
              <p:cNvSpPr>
                <a:spLocks noChangeShapeType="1"/>
              </p:cNvSpPr>
              <p:nvPr/>
            </p:nvSpPr>
            <p:spPr bwMode="auto">
              <a:xfrm>
                <a:off x="4416" y="2976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02" name="Line 30"/>
              <p:cNvSpPr>
                <a:spLocks noChangeShapeType="1"/>
              </p:cNvSpPr>
              <p:nvPr/>
            </p:nvSpPr>
            <p:spPr bwMode="auto">
              <a:xfrm flipV="1">
                <a:off x="4704" y="297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03" name="Line 31"/>
              <p:cNvSpPr>
                <a:spLocks noChangeShapeType="1"/>
              </p:cNvSpPr>
              <p:nvPr/>
            </p:nvSpPr>
            <p:spPr bwMode="auto">
              <a:xfrm>
                <a:off x="4704" y="3264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04" name="Text Box 32"/>
              <p:cNvSpPr txBox="1">
                <a:spLocks noChangeArrowheads="1"/>
              </p:cNvSpPr>
              <p:nvPr/>
            </p:nvSpPr>
            <p:spPr bwMode="auto">
              <a:xfrm>
                <a:off x="3696" y="3360"/>
                <a:ext cx="1152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Clock</a:t>
                </a:r>
              </a:p>
            </p:txBody>
          </p:sp>
        </p:grpSp>
        <p:sp>
          <p:nvSpPr>
            <p:cNvPr id="438305" name="Rectangle 33"/>
            <p:cNvSpPr>
              <a:spLocks noChangeArrowheads="1"/>
            </p:cNvSpPr>
            <p:nvPr/>
          </p:nvSpPr>
          <p:spPr bwMode="auto">
            <a:xfrm>
              <a:off x="584" y="576"/>
              <a:ext cx="2564" cy="556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buFontTx/>
                <a:buNone/>
              </a:pPr>
              <a:r>
                <a:rPr lang="en-US" b="0">
                  <a:solidFill>
                    <a:schemeClr val="tx1"/>
                  </a:solidFill>
                </a:rPr>
                <a:t>Clock</a:t>
              </a:r>
            </a:p>
            <a:p>
              <a:pPr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</a:rPr>
                <a:t>a periodic external event (input)</a:t>
              </a:r>
            </a:p>
          </p:txBody>
        </p:sp>
        <p:sp>
          <p:nvSpPr>
            <p:cNvPr id="438306" name="Text Box 34"/>
            <p:cNvSpPr txBox="1">
              <a:spLocks noChangeArrowheads="1"/>
            </p:cNvSpPr>
            <p:nvPr/>
          </p:nvSpPr>
          <p:spPr bwMode="auto">
            <a:xfrm>
              <a:off x="528" y="1218"/>
              <a:ext cx="3392" cy="57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chemeClr val="tx1"/>
                  </a:solidFill>
                </a:rPr>
                <a:t>synchronizes when current state changes happen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chemeClr val="tx1"/>
                  </a:solidFill>
                </a:rPr>
                <a:t>keeps system well-behaved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 b="0">
                  <a:solidFill>
                    <a:schemeClr val="tx1"/>
                  </a:solidFill>
                </a:rPr>
                <a:t>makes it easier to design and build large systems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Cross-coupled Inverters</a:t>
            </a:r>
          </a:p>
        </p:txBody>
      </p:sp>
      <p:graphicFrame>
        <p:nvGraphicFramePr>
          <p:cNvPr id="441347" name="Object 3"/>
          <p:cNvGraphicFramePr>
            <a:graphicFrameLocks noChangeAspect="1"/>
          </p:cNvGraphicFramePr>
          <p:nvPr/>
        </p:nvGraphicFramePr>
        <p:xfrm>
          <a:off x="1600200" y="2301875"/>
          <a:ext cx="6324600" cy="2673350"/>
        </p:xfrm>
        <a:graphic>
          <a:graphicData uri="http://schemas.openxmlformats.org/presentationml/2006/ole">
            <p:oleObj spid="_x0000_s1026" name="Document" r:id="rId3" imgW="2553480" imgH="1079640" progId="Word.Document.8">
              <p:embed/>
            </p:oleObj>
          </a:graphicData>
        </a:graphic>
      </p:graphicFrame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2117725" y="5146675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State 1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5913438" y="5181600"/>
            <a:ext cx="1020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State 2</a:t>
            </a: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685800" y="1143000"/>
            <a:ext cx="7848600" cy="392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A stable value can be stored at inverter outputs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59817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S-R Latch with NORs</a:t>
            </a:r>
          </a:p>
        </p:txBody>
      </p:sp>
      <p:sp>
        <p:nvSpPr>
          <p:cNvPr id="451587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588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26" name="Text Box 42"/>
          <p:cNvSpPr txBox="1">
            <a:spLocks noChangeArrowheads="1"/>
          </p:cNvSpPr>
          <p:nvPr/>
        </p:nvSpPr>
        <p:spPr bwMode="auto">
          <a:xfrm>
            <a:off x="5334000" y="1743075"/>
            <a:ext cx="91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1  1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1  0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0  1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0  0</a:t>
            </a:r>
          </a:p>
        </p:txBody>
      </p:sp>
      <p:sp>
        <p:nvSpPr>
          <p:cNvPr id="451627" name="Text Box 43"/>
          <p:cNvSpPr txBox="1">
            <a:spLocks noChangeArrowheads="1"/>
          </p:cNvSpPr>
          <p:nvPr/>
        </p:nvSpPr>
        <p:spPr bwMode="auto">
          <a:xfrm>
            <a:off x="5257800" y="1260475"/>
            <a:ext cx="209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 S    R    Q    Q’</a:t>
            </a:r>
          </a:p>
        </p:txBody>
      </p:sp>
      <p:sp>
        <p:nvSpPr>
          <p:cNvPr id="451628" name="Line 44"/>
          <p:cNvSpPr>
            <a:spLocks noChangeShapeType="1"/>
          </p:cNvSpPr>
          <p:nvPr/>
        </p:nvSpPr>
        <p:spPr bwMode="auto">
          <a:xfrm>
            <a:off x="5121275" y="1676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29" name="Line 45"/>
          <p:cNvSpPr>
            <a:spLocks noChangeShapeType="1"/>
          </p:cNvSpPr>
          <p:nvPr/>
        </p:nvSpPr>
        <p:spPr bwMode="auto">
          <a:xfrm>
            <a:off x="6264275" y="1219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34" name="Text Box 50"/>
          <p:cNvSpPr txBox="1">
            <a:spLocks noChangeArrowheads="1"/>
          </p:cNvSpPr>
          <p:nvPr/>
        </p:nvSpPr>
        <p:spPr bwMode="auto">
          <a:xfrm>
            <a:off x="6416675" y="2819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0  1</a:t>
            </a:r>
          </a:p>
        </p:txBody>
      </p:sp>
      <p:sp>
        <p:nvSpPr>
          <p:cNvPr id="451639" name="Text Box 55"/>
          <p:cNvSpPr txBox="1">
            <a:spLocks noChangeArrowheads="1"/>
          </p:cNvSpPr>
          <p:nvPr/>
        </p:nvSpPr>
        <p:spPr bwMode="auto">
          <a:xfrm>
            <a:off x="6416675" y="21336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1  0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Set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1640" name="Text Box 56"/>
          <p:cNvSpPr txBox="1">
            <a:spLocks noChangeArrowheads="1"/>
          </p:cNvSpPr>
          <p:nvPr/>
        </p:nvSpPr>
        <p:spPr bwMode="auto">
          <a:xfrm>
            <a:off x="6416675" y="3048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1  0</a:t>
            </a:r>
          </a:p>
        </p:txBody>
      </p:sp>
      <p:sp>
        <p:nvSpPr>
          <p:cNvPr id="451641" name="Text Box 57"/>
          <p:cNvSpPr txBox="1">
            <a:spLocks noChangeArrowheads="1"/>
          </p:cNvSpPr>
          <p:nvPr/>
        </p:nvSpPr>
        <p:spPr bwMode="auto">
          <a:xfrm>
            <a:off x="7291388" y="293687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Stable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1642" name="Text Box 58"/>
          <p:cNvSpPr txBox="1">
            <a:spLocks noChangeArrowheads="1"/>
          </p:cNvSpPr>
          <p:nvPr/>
        </p:nvSpPr>
        <p:spPr bwMode="auto">
          <a:xfrm>
            <a:off x="6416675" y="2438400"/>
            <a:ext cx="180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0  1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Reset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1643" name="Text Box 59"/>
          <p:cNvSpPr txBox="1">
            <a:spLocks noChangeArrowheads="1"/>
          </p:cNvSpPr>
          <p:nvPr/>
        </p:nvSpPr>
        <p:spPr bwMode="auto">
          <a:xfrm>
            <a:off x="6400800" y="1752600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0  0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Undefined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1647" name="Text Box 63"/>
          <p:cNvSpPr txBox="1">
            <a:spLocks noChangeArrowheads="1"/>
          </p:cNvSpPr>
          <p:nvPr/>
        </p:nvSpPr>
        <p:spPr bwMode="auto">
          <a:xfrm>
            <a:off x="685800" y="1295400"/>
            <a:ext cx="1524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R (reset)</a:t>
            </a:r>
          </a:p>
        </p:txBody>
      </p:sp>
      <p:sp>
        <p:nvSpPr>
          <p:cNvPr id="451649" name="Arc 65"/>
          <p:cNvSpPr>
            <a:spLocks/>
          </p:cNvSpPr>
          <p:nvPr/>
        </p:nvSpPr>
        <p:spPr bwMode="auto">
          <a:xfrm>
            <a:off x="2873375" y="1681163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0" name="Arc 66"/>
          <p:cNvSpPr>
            <a:spLocks/>
          </p:cNvSpPr>
          <p:nvPr/>
        </p:nvSpPr>
        <p:spPr bwMode="auto">
          <a:xfrm>
            <a:off x="2873375" y="1681163"/>
            <a:ext cx="885825" cy="2968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1" name="Arc 67"/>
          <p:cNvSpPr>
            <a:spLocks/>
          </p:cNvSpPr>
          <p:nvPr/>
        </p:nvSpPr>
        <p:spPr bwMode="auto">
          <a:xfrm>
            <a:off x="2873375" y="1423988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2" name="Arc 68"/>
          <p:cNvSpPr>
            <a:spLocks/>
          </p:cNvSpPr>
          <p:nvPr/>
        </p:nvSpPr>
        <p:spPr bwMode="auto">
          <a:xfrm>
            <a:off x="2873375" y="1411288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3" name="Arc 69"/>
          <p:cNvSpPr>
            <a:spLocks/>
          </p:cNvSpPr>
          <p:nvPr/>
        </p:nvSpPr>
        <p:spPr bwMode="auto">
          <a:xfrm>
            <a:off x="2873375" y="1423988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4" name="Arc 70"/>
          <p:cNvSpPr>
            <a:spLocks/>
          </p:cNvSpPr>
          <p:nvPr/>
        </p:nvSpPr>
        <p:spPr bwMode="auto">
          <a:xfrm>
            <a:off x="2873375" y="1411288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5" name="Arc 71"/>
          <p:cNvSpPr>
            <a:spLocks/>
          </p:cNvSpPr>
          <p:nvPr/>
        </p:nvSpPr>
        <p:spPr bwMode="auto">
          <a:xfrm>
            <a:off x="2900363" y="1681163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6" name="Arc 72"/>
          <p:cNvSpPr>
            <a:spLocks/>
          </p:cNvSpPr>
          <p:nvPr/>
        </p:nvSpPr>
        <p:spPr bwMode="auto">
          <a:xfrm>
            <a:off x="2900363" y="1681163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7" name="Line 73"/>
          <p:cNvSpPr>
            <a:spLocks noChangeShapeType="1"/>
          </p:cNvSpPr>
          <p:nvPr/>
        </p:nvSpPr>
        <p:spPr bwMode="auto">
          <a:xfrm>
            <a:off x="2847975" y="1552575"/>
            <a:ext cx="103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8" name="Line 74"/>
          <p:cNvSpPr>
            <a:spLocks noChangeShapeType="1"/>
          </p:cNvSpPr>
          <p:nvPr/>
        </p:nvSpPr>
        <p:spPr bwMode="auto">
          <a:xfrm>
            <a:off x="2847975" y="1809750"/>
            <a:ext cx="10318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59" name="Oval 75"/>
          <p:cNvSpPr>
            <a:spLocks noChangeArrowheads="1"/>
          </p:cNvSpPr>
          <p:nvPr/>
        </p:nvSpPr>
        <p:spPr bwMode="auto">
          <a:xfrm>
            <a:off x="3771900" y="1654175"/>
            <a:ext cx="77788" cy="7778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0" name="Oval 76"/>
          <p:cNvSpPr>
            <a:spLocks noChangeArrowheads="1"/>
          </p:cNvSpPr>
          <p:nvPr/>
        </p:nvSpPr>
        <p:spPr bwMode="auto">
          <a:xfrm>
            <a:off x="3759200" y="1641475"/>
            <a:ext cx="103188" cy="103188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1" name="Arc 77"/>
          <p:cNvSpPr>
            <a:spLocks/>
          </p:cNvSpPr>
          <p:nvPr/>
        </p:nvSpPr>
        <p:spPr bwMode="auto">
          <a:xfrm>
            <a:off x="2873375" y="2965450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2" name="Arc 78"/>
          <p:cNvSpPr>
            <a:spLocks/>
          </p:cNvSpPr>
          <p:nvPr/>
        </p:nvSpPr>
        <p:spPr bwMode="auto">
          <a:xfrm>
            <a:off x="2873375" y="2965450"/>
            <a:ext cx="885825" cy="295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3" name="Arc 79"/>
          <p:cNvSpPr>
            <a:spLocks/>
          </p:cNvSpPr>
          <p:nvPr/>
        </p:nvSpPr>
        <p:spPr bwMode="auto">
          <a:xfrm>
            <a:off x="2873375" y="2708275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4" name="Arc 80"/>
          <p:cNvSpPr>
            <a:spLocks/>
          </p:cNvSpPr>
          <p:nvPr/>
        </p:nvSpPr>
        <p:spPr bwMode="auto">
          <a:xfrm>
            <a:off x="2873375" y="2695575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5" name="Arc 81"/>
          <p:cNvSpPr>
            <a:spLocks/>
          </p:cNvSpPr>
          <p:nvPr/>
        </p:nvSpPr>
        <p:spPr bwMode="auto">
          <a:xfrm>
            <a:off x="2873375" y="2708275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6" name="Arc 82"/>
          <p:cNvSpPr>
            <a:spLocks/>
          </p:cNvSpPr>
          <p:nvPr/>
        </p:nvSpPr>
        <p:spPr bwMode="auto">
          <a:xfrm>
            <a:off x="2873375" y="2695575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7" name="Arc 83"/>
          <p:cNvSpPr>
            <a:spLocks/>
          </p:cNvSpPr>
          <p:nvPr/>
        </p:nvSpPr>
        <p:spPr bwMode="auto">
          <a:xfrm>
            <a:off x="2900363" y="2965450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8" name="Arc 84"/>
          <p:cNvSpPr>
            <a:spLocks/>
          </p:cNvSpPr>
          <p:nvPr/>
        </p:nvSpPr>
        <p:spPr bwMode="auto">
          <a:xfrm>
            <a:off x="2900363" y="2965450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69" name="Line 85"/>
          <p:cNvSpPr>
            <a:spLocks noChangeShapeType="1"/>
          </p:cNvSpPr>
          <p:nvPr/>
        </p:nvSpPr>
        <p:spPr bwMode="auto">
          <a:xfrm>
            <a:off x="2847975" y="2836863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0" name="Line 86"/>
          <p:cNvSpPr>
            <a:spLocks noChangeShapeType="1"/>
          </p:cNvSpPr>
          <p:nvPr/>
        </p:nvSpPr>
        <p:spPr bwMode="auto">
          <a:xfrm>
            <a:off x="2847975" y="3094038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1" name="Oval 87"/>
          <p:cNvSpPr>
            <a:spLocks noChangeArrowheads="1"/>
          </p:cNvSpPr>
          <p:nvPr/>
        </p:nvSpPr>
        <p:spPr bwMode="auto">
          <a:xfrm>
            <a:off x="3771900" y="2940050"/>
            <a:ext cx="77788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2" name="Oval 88"/>
          <p:cNvSpPr>
            <a:spLocks noChangeArrowheads="1"/>
          </p:cNvSpPr>
          <p:nvPr/>
        </p:nvSpPr>
        <p:spPr bwMode="auto">
          <a:xfrm>
            <a:off x="3759200" y="2927350"/>
            <a:ext cx="103188" cy="1016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3" name="Arc 89"/>
          <p:cNvSpPr>
            <a:spLocks/>
          </p:cNvSpPr>
          <p:nvPr/>
        </p:nvSpPr>
        <p:spPr bwMode="auto">
          <a:xfrm>
            <a:off x="2873375" y="2965450"/>
            <a:ext cx="873125" cy="2825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4" name="Arc 90"/>
          <p:cNvSpPr>
            <a:spLocks/>
          </p:cNvSpPr>
          <p:nvPr/>
        </p:nvSpPr>
        <p:spPr bwMode="auto">
          <a:xfrm>
            <a:off x="2873375" y="2965450"/>
            <a:ext cx="885825" cy="295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5" name="Arc 91"/>
          <p:cNvSpPr>
            <a:spLocks/>
          </p:cNvSpPr>
          <p:nvPr/>
        </p:nvSpPr>
        <p:spPr bwMode="auto">
          <a:xfrm>
            <a:off x="2873375" y="2708275"/>
            <a:ext cx="873125" cy="28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6" name="Arc 92"/>
          <p:cNvSpPr>
            <a:spLocks/>
          </p:cNvSpPr>
          <p:nvPr/>
        </p:nvSpPr>
        <p:spPr bwMode="auto">
          <a:xfrm>
            <a:off x="2873375" y="2695575"/>
            <a:ext cx="885825" cy="29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7" name="Arc 93"/>
          <p:cNvSpPr>
            <a:spLocks/>
          </p:cNvSpPr>
          <p:nvPr/>
        </p:nvSpPr>
        <p:spPr bwMode="auto">
          <a:xfrm>
            <a:off x="2873375" y="2708275"/>
            <a:ext cx="77788" cy="257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8" name="Arc 94"/>
          <p:cNvSpPr>
            <a:spLocks/>
          </p:cNvSpPr>
          <p:nvPr/>
        </p:nvSpPr>
        <p:spPr bwMode="auto">
          <a:xfrm>
            <a:off x="2873375" y="2695575"/>
            <a:ext cx="90488" cy="269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79" name="Arc 95"/>
          <p:cNvSpPr>
            <a:spLocks/>
          </p:cNvSpPr>
          <p:nvPr/>
        </p:nvSpPr>
        <p:spPr bwMode="auto">
          <a:xfrm>
            <a:off x="2900363" y="2965450"/>
            <a:ext cx="52387" cy="257175"/>
          </a:xfrm>
          <a:custGeom>
            <a:avLst/>
            <a:gdLst>
              <a:gd name="G0" fmla="+- 67 0 0"/>
              <a:gd name="G1" fmla="+- 0 0 0"/>
              <a:gd name="G2" fmla="+- 21600 0 0"/>
              <a:gd name="T0" fmla="*/ 21667 w 21667"/>
              <a:gd name="T1" fmla="*/ 0 h 21600"/>
              <a:gd name="T2" fmla="*/ 0 w 21667"/>
              <a:gd name="T3" fmla="*/ 21600 h 21600"/>
              <a:gd name="T4" fmla="*/ 67 w 216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7" h="21600" fill="none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7" h="21600" stroke="0" extrusionOk="0">
                <a:moveTo>
                  <a:pt x="21667" y="0"/>
                </a:moveTo>
                <a:cubicBezTo>
                  <a:pt x="21667" y="11929"/>
                  <a:pt x="11996" y="21600"/>
                  <a:pt x="67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80" name="Arc 96"/>
          <p:cNvSpPr>
            <a:spLocks/>
          </p:cNvSpPr>
          <p:nvPr/>
        </p:nvSpPr>
        <p:spPr bwMode="auto">
          <a:xfrm>
            <a:off x="2900363" y="2965450"/>
            <a:ext cx="65087" cy="269875"/>
          </a:xfrm>
          <a:custGeom>
            <a:avLst/>
            <a:gdLst>
              <a:gd name="G0" fmla="+- 57 0 0"/>
              <a:gd name="G1" fmla="+- 0 0 0"/>
              <a:gd name="G2" fmla="+- 21600 0 0"/>
              <a:gd name="T0" fmla="*/ 21657 w 21657"/>
              <a:gd name="T1" fmla="*/ 0 h 21600"/>
              <a:gd name="T2" fmla="*/ 0 w 21657"/>
              <a:gd name="T3" fmla="*/ 21600 h 21600"/>
              <a:gd name="T4" fmla="*/ 57 w 216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7" h="21600" fill="none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</a:path>
              <a:path w="21657" h="21600" stroke="0" extrusionOk="0">
                <a:moveTo>
                  <a:pt x="21657" y="0"/>
                </a:moveTo>
                <a:cubicBezTo>
                  <a:pt x="21657" y="11929"/>
                  <a:pt x="11986" y="21600"/>
                  <a:pt x="57" y="21600"/>
                </a:cubicBezTo>
                <a:cubicBezTo>
                  <a:pt x="38" y="21600"/>
                  <a:pt x="19" y="21599"/>
                  <a:pt x="0" y="21599"/>
                </a:cubicBezTo>
                <a:lnTo>
                  <a:pt x="5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81" name="Line 97"/>
          <p:cNvSpPr>
            <a:spLocks noChangeShapeType="1"/>
          </p:cNvSpPr>
          <p:nvPr/>
        </p:nvSpPr>
        <p:spPr bwMode="auto">
          <a:xfrm>
            <a:off x="2847975" y="2836863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82" name="Line 98"/>
          <p:cNvSpPr>
            <a:spLocks noChangeShapeType="1"/>
          </p:cNvSpPr>
          <p:nvPr/>
        </p:nvSpPr>
        <p:spPr bwMode="auto">
          <a:xfrm>
            <a:off x="2847975" y="3094038"/>
            <a:ext cx="103188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83" name="Oval 99"/>
          <p:cNvSpPr>
            <a:spLocks noChangeArrowheads="1"/>
          </p:cNvSpPr>
          <p:nvPr/>
        </p:nvSpPr>
        <p:spPr bwMode="auto">
          <a:xfrm>
            <a:off x="3771900" y="2940050"/>
            <a:ext cx="77788" cy="762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84" name="Oval 100"/>
          <p:cNvSpPr>
            <a:spLocks noChangeArrowheads="1"/>
          </p:cNvSpPr>
          <p:nvPr/>
        </p:nvSpPr>
        <p:spPr bwMode="auto">
          <a:xfrm>
            <a:off x="3759200" y="2927350"/>
            <a:ext cx="103188" cy="10160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09" name="Line 125"/>
          <p:cNvSpPr>
            <a:spLocks noChangeShapeType="1"/>
          </p:cNvSpPr>
          <p:nvPr/>
        </p:nvSpPr>
        <p:spPr bwMode="auto">
          <a:xfrm>
            <a:off x="3875088" y="16811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0" name="Line 126"/>
          <p:cNvSpPr>
            <a:spLocks noChangeShapeType="1"/>
          </p:cNvSpPr>
          <p:nvPr/>
        </p:nvSpPr>
        <p:spPr bwMode="auto">
          <a:xfrm>
            <a:off x="2590800" y="28368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1" name="Line 127"/>
          <p:cNvSpPr>
            <a:spLocks noChangeShapeType="1"/>
          </p:cNvSpPr>
          <p:nvPr/>
        </p:nvSpPr>
        <p:spPr bwMode="auto">
          <a:xfrm>
            <a:off x="2590800" y="2836863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2" name="Line 128"/>
          <p:cNvSpPr>
            <a:spLocks noChangeShapeType="1"/>
          </p:cNvSpPr>
          <p:nvPr/>
        </p:nvSpPr>
        <p:spPr bwMode="auto">
          <a:xfrm>
            <a:off x="2590800" y="2451100"/>
            <a:ext cx="1588" cy="385763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3" name="Line 129"/>
          <p:cNvSpPr>
            <a:spLocks noChangeShapeType="1"/>
          </p:cNvSpPr>
          <p:nvPr/>
        </p:nvSpPr>
        <p:spPr bwMode="auto">
          <a:xfrm>
            <a:off x="2590800" y="2451100"/>
            <a:ext cx="1541463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4" name="Line 130"/>
          <p:cNvSpPr>
            <a:spLocks noChangeShapeType="1"/>
          </p:cNvSpPr>
          <p:nvPr/>
        </p:nvSpPr>
        <p:spPr bwMode="auto">
          <a:xfrm>
            <a:off x="4132263" y="1681163"/>
            <a:ext cx="1587" cy="76993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5" name="Line 131"/>
          <p:cNvSpPr>
            <a:spLocks noChangeShapeType="1"/>
          </p:cNvSpPr>
          <p:nvPr/>
        </p:nvSpPr>
        <p:spPr bwMode="auto">
          <a:xfrm>
            <a:off x="4132263" y="1681163"/>
            <a:ext cx="384175" cy="1587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6" name="Line 132"/>
          <p:cNvSpPr>
            <a:spLocks noChangeShapeType="1"/>
          </p:cNvSpPr>
          <p:nvPr/>
        </p:nvSpPr>
        <p:spPr bwMode="auto">
          <a:xfrm>
            <a:off x="2590800" y="18097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7" name="Line 133"/>
          <p:cNvSpPr>
            <a:spLocks noChangeShapeType="1"/>
          </p:cNvSpPr>
          <p:nvPr/>
        </p:nvSpPr>
        <p:spPr bwMode="auto">
          <a:xfrm>
            <a:off x="3875088" y="29654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8" name="Line 134"/>
          <p:cNvSpPr>
            <a:spLocks noChangeShapeType="1"/>
          </p:cNvSpPr>
          <p:nvPr/>
        </p:nvSpPr>
        <p:spPr bwMode="auto">
          <a:xfrm>
            <a:off x="3875088" y="2965450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9" name="Line 135"/>
          <p:cNvSpPr>
            <a:spLocks noChangeShapeType="1"/>
          </p:cNvSpPr>
          <p:nvPr/>
        </p:nvSpPr>
        <p:spPr bwMode="auto">
          <a:xfrm>
            <a:off x="2590800" y="1809750"/>
            <a:ext cx="1588" cy="384175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20" name="Line 136"/>
          <p:cNvSpPr>
            <a:spLocks noChangeShapeType="1"/>
          </p:cNvSpPr>
          <p:nvPr/>
        </p:nvSpPr>
        <p:spPr bwMode="auto">
          <a:xfrm>
            <a:off x="2590800" y="2193925"/>
            <a:ext cx="1798638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21" name="Line 137"/>
          <p:cNvSpPr>
            <a:spLocks noChangeShapeType="1"/>
          </p:cNvSpPr>
          <p:nvPr/>
        </p:nvSpPr>
        <p:spPr bwMode="auto">
          <a:xfrm>
            <a:off x="4389438" y="2193925"/>
            <a:ext cx="1587" cy="771525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22" name="Line 138"/>
          <p:cNvSpPr>
            <a:spLocks noChangeShapeType="1"/>
          </p:cNvSpPr>
          <p:nvPr/>
        </p:nvSpPr>
        <p:spPr bwMode="auto">
          <a:xfrm>
            <a:off x="4132263" y="2965450"/>
            <a:ext cx="257175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23" name="Line 139"/>
          <p:cNvSpPr>
            <a:spLocks noChangeShapeType="1"/>
          </p:cNvSpPr>
          <p:nvPr/>
        </p:nvSpPr>
        <p:spPr bwMode="auto">
          <a:xfrm>
            <a:off x="4389438" y="2965450"/>
            <a:ext cx="255587" cy="1588"/>
          </a:xfrm>
          <a:prstGeom prst="line">
            <a:avLst/>
          </a:prstGeom>
          <a:noFill/>
          <a:ln w="25400">
            <a:solidFill>
              <a:srgbClr val="DD080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32" name="Line 148"/>
          <p:cNvSpPr>
            <a:spLocks noChangeShapeType="1"/>
          </p:cNvSpPr>
          <p:nvPr/>
        </p:nvSpPr>
        <p:spPr bwMode="auto">
          <a:xfrm>
            <a:off x="2590800" y="1552575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33" name="Line 149"/>
          <p:cNvSpPr>
            <a:spLocks noChangeShapeType="1"/>
          </p:cNvSpPr>
          <p:nvPr/>
        </p:nvSpPr>
        <p:spPr bwMode="auto">
          <a:xfrm>
            <a:off x="2333625" y="1552575"/>
            <a:ext cx="257175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36" name="Line 152"/>
          <p:cNvSpPr>
            <a:spLocks noChangeShapeType="1"/>
          </p:cNvSpPr>
          <p:nvPr/>
        </p:nvSpPr>
        <p:spPr bwMode="auto">
          <a:xfrm>
            <a:off x="2590800" y="3094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37" name="Line 153"/>
          <p:cNvSpPr>
            <a:spLocks noChangeShapeType="1"/>
          </p:cNvSpPr>
          <p:nvPr/>
        </p:nvSpPr>
        <p:spPr bwMode="auto">
          <a:xfrm>
            <a:off x="2590800" y="3094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38" name="Line 154"/>
          <p:cNvSpPr>
            <a:spLocks noChangeShapeType="1"/>
          </p:cNvSpPr>
          <p:nvPr/>
        </p:nvSpPr>
        <p:spPr bwMode="auto">
          <a:xfrm>
            <a:off x="2333625" y="3094038"/>
            <a:ext cx="2571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40" name="Text Box 156"/>
          <p:cNvSpPr txBox="1">
            <a:spLocks noChangeArrowheads="1"/>
          </p:cNvSpPr>
          <p:nvPr/>
        </p:nvSpPr>
        <p:spPr bwMode="auto">
          <a:xfrm>
            <a:off x="4343400" y="25908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51741" name="Text Box 157"/>
          <p:cNvSpPr txBox="1">
            <a:spLocks noChangeArrowheads="1"/>
          </p:cNvSpPr>
          <p:nvPr/>
        </p:nvSpPr>
        <p:spPr bwMode="auto">
          <a:xfrm>
            <a:off x="4343400" y="1295400"/>
            <a:ext cx="5334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451746" name="Line 162"/>
          <p:cNvSpPr>
            <a:spLocks noChangeShapeType="1"/>
          </p:cNvSpPr>
          <p:nvPr/>
        </p:nvSpPr>
        <p:spPr bwMode="auto">
          <a:xfrm>
            <a:off x="4546600" y="2641600"/>
            <a:ext cx="152400" cy="0"/>
          </a:xfrm>
          <a:prstGeom prst="line">
            <a:avLst/>
          </a:prstGeom>
          <a:noFill/>
          <a:ln w="38100" cap="sq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747" name="Rectangle 163"/>
          <p:cNvSpPr>
            <a:spLocks noChangeArrowheads="1"/>
          </p:cNvSpPr>
          <p:nvPr/>
        </p:nvSpPr>
        <p:spPr bwMode="auto">
          <a:xfrm>
            <a:off x="4106863" y="1654175"/>
            <a:ext cx="76200" cy="777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48" name="Rectangle 164"/>
          <p:cNvSpPr>
            <a:spLocks noChangeArrowheads="1"/>
          </p:cNvSpPr>
          <p:nvPr/>
        </p:nvSpPr>
        <p:spPr bwMode="auto">
          <a:xfrm>
            <a:off x="4362450" y="2940050"/>
            <a:ext cx="77788" cy="76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49" name="Text Box 165"/>
          <p:cNvSpPr txBox="1">
            <a:spLocks noChangeArrowheads="1"/>
          </p:cNvSpPr>
          <p:nvPr/>
        </p:nvSpPr>
        <p:spPr bwMode="auto">
          <a:xfrm>
            <a:off x="685800" y="2895600"/>
            <a:ext cx="1524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S (set)</a:t>
            </a:r>
          </a:p>
        </p:txBody>
      </p:sp>
      <p:sp>
        <p:nvSpPr>
          <p:cNvPr id="451751" name="Rectangle 167"/>
          <p:cNvSpPr>
            <a:spLocks noChangeArrowheads="1"/>
          </p:cNvSpPr>
          <p:nvPr/>
        </p:nvSpPr>
        <p:spPr bwMode="auto">
          <a:xfrm>
            <a:off x="609600" y="3505200"/>
            <a:ext cx="82296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S-R latch made from </a:t>
            </a:r>
            <a:r>
              <a:rPr lang="en-US">
                <a:solidFill>
                  <a:schemeClr val="accent2"/>
                </a:solidFill>
              </a:rPr>
              <a:t>cross-coupled</a:t>
            </a:r>
            <a:r>
              <a:rPr lang="en-US">
                <a:solidFill>
                  <a:schemeClr val="tx1"/>
                </a:solidFill>
              </a:rPr>
              <a:t> NORs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If Q = 1, set state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If Q = 0, reset state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Usually S=0 and R=0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S=1 and R=1 generates unpredictable results</a:t>
            </a:r>
          </a:p>
          <a:p>
            <a:pPr marL="342900" indent="-342900"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8105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S-R Latch with NANDs</a:t>
            </a:r>
          </a:p>
        </p:txBody>
      </p:sp>
      <p:sp>
        <p:nvSpPr>
          <p:cNvPr id="452611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2612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35075" y="1328738"/>
            <a:ext cx="2720975" cy="1795462"/>
            <a:chOff x="1199" y="1921"/>
            <a:chExt cx="1714" cy="1131"/>
          </a:xfrm>
        </p:grpSpPr>
        <p:sp>
          <p:nvSpPr>
            <p:cNvPr id="452614" name="Rectangle 6"/>
            <p:cNvSpPr>
              <a:spLocks noChangeArrowheads="1"/>
            </p:cNvSpPr>
            <p:nvPr/>
          </p:nvSpPr>
          <p:spPr bwMode="auto">
            <a:xfrm>
              <a:off x="1199" y="1921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S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2615" name="Rectangle 7"/>
            <p:cNvSpPr>
              <a:spLocks noChangeArrowheads="1"/>
            </p:cNvSpPr>
            <p:nvPr/>
          </p:nvSpPr>
          <p:spPr bwMode="auto">
            <a:xfrm>
              <a:off x="1199" y="2853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R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2616" name="Rectangle 8"/>
            <p:cNvSpPr>
              <a:spLocks noChangeArrowheads="1"/>
            </p:cNvSpPr>
            <p:nvPr/>
          </p:nvSpPr>
          <p:spPr bwMode="auto">
            <a:xfrm>
              <a:off x="2744" y="2041"/>
              <a:ext cx="1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Q 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2617" name="Rectangle 9"/>
            <p:cNvSpPr>
              <a:spLocks noChangeArrowheads="1"/>
            </p:cNvSpPr>
            <p:nvPr/>
          </p:nvSpPr>
          <p:spPr bwMode="auto">
            <a:xfrm>
              <a:off x="2744" y="2760"/>
              <a:ext cx="1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000" b="0">
                  <a:solidFill>
                    <a:srgbClr val="000000"/>
                  </a:solidFill>
                  <a:latin typeface="Helv"/>
                </a:rPr>
                <a:t>Q’</a:t>
              </a: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2618" name="Line 10"/>
            <p:cNvSpPr>
              <a:spLocks noChangeShapeType="1"/>
            </p:cNvSpPr>
            <p:nvPr/>
          </p:nvSpPr>
          <p:spPr bwMode="auto">
            <a:xfrm flipH="1">
              <a:off x="1625" y="2027"/>
              <a:ext cx="18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19" name="Line 11"/>
            <p:cNvSpPr>
              <a:spLocks noChangeShapeType="1"/>
            </p:cNvSpPr>
            <p:nvPr/>
          </p:nvSpPr>
          <p:spPr bwMode="auto">
            <a:xfrm flipH="1">
              <a:off x="1625" y="2240"/>
              <a:ext cx="18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0" name="Line 12"/>
            <p:cNvSpPr>
              <a:spLocks noChangeShapeType="1"/>
            </p:cNvSpPr>
            <p:nvPr/>
          </p:nvSpPr>
          <p:spPr bwMode="auto">
            <a:xfrm flipH="1">
              <a:off x="2291" y="2134"/>
              <a:ext cx="13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1" name="Rectangle 13"/>
            <p:cNvSpPr>
              <a:spLocks noChangeArrowheads="1"/>
            </p:cNvSpPr>
            <p:nvPr/>
          </p:nvSpPr>
          <p:spPr bwMode="auto">
            <a:xfrm>
              <a:off x="1812" y="1948"/>
              <a:ext cx="213" cy="37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2" name="Line 14"/>
            <p:cNvSpPr>
              <a:spLocks noChangeShapeType="1"/>
            </p:cNvSpPr>
            <p:nvPr/>
          </p:nvSpPr>
          <p:spPr bwMode="auto">
            <a:xfrm flipH="1">
              <a:off x="1812" y="1948"/>
              <a:ext cx="21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3" name="Line 15"/>
            <p:cNvSpPr>
              <a:spLocks noChangeShapeType="1"/>
            </p:cNvSpPr>
            <p:nvPr/>
          </p:nvSpPr>
          <p:spPr bwMode="auto">
            <a:xfrm>
              <a:off x="1812" y="1948"/>
              <a:ext cx="1" cy="37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4" name="Line 16"/>
            <p:cNvSpPr>
              <a:spLocks noChangeShapeType="1"/>
            </p:cNvSpPr>
            <p:nvPr/>
          </p:nvSpPr>
          <p:spPr bwMode="auto">
            <a:xfrm>
              <a:off x="1812" y="2320"/>
              <a:ext cx="21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5" name="Arc 17"/>
            <p:cNvSpPr>
              <a:spLocks/>
            </p:cNvSpPr>
            <p:nvPr/>
          </p:nvSpPr>
          <p:spPr bwMode="auto">
            <a:xfrm>
              <a:off x="2024" y="1948"/>
              <a:ext cx="227" cy="386"/>
            </a:xfrm>
            <a:custGeom>
              <a:avLst/>
              <a:gdLst>
                <a:gd name="G0" fmla="+- 742 0 0"/>
                <a:gd name="G1" fmla="+- 21600 0 0"/>
                <a:gd name="G2" fmla="+- 21600 0 0"/>
                <a:gd name="T0" fmla="*/ 54 w 22342"/>
                <a:gd name="T1" fmla="*/ 11 h 43200"/>
                <a:gd name="T2" fmla="*/ 0 w 22342"/>
                <a:gd name="T3" fmla="*/ 43187 h 43200"/>
                <a:gd name="T4" fmla="*/ 742 w 2234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42" h="43200" fill="none" extrusionOk="0">
                  <a:moveTo>
                    <a:pt x="53" y="10"/>
                  </a:moveTo>
                  <a:cubicBezTo>
                    <a:pt x="283" y="3"/>
                    <a:pt x="512" y="-1"/>
                    <a:pt x="742" y="0"/>
                  </a:cubicBezTo>
                  <a:cubicBezTo>
                    <a:pt x="12671" y="0"/>
                    <a:pt x="22342" y="9670"/>
                    <a:pt x="22342" y="21600"/>
                  </a:cubicBezTo>
                  <a:cubicBezTo>
                    <a:pt x="22342" y="33529"/>
                    <a:pt x="12671" y="43200"/>
                    <a:pt x="742" y="43200"/>
                  </a:cubicBezTo>
                  <a:cubicBezTo>
                    <a:pt x="494" y="43200"/>
                    <a:pt x="247" y="43195"/>
                    <a:pt x="-1" y="43187"/>
                  </a:cubicBezTo>
                </a:path>
                <a:path w="22342" h="43200" stroke="0" extrusionOk="0">
                  <a:moveTo>
                    <a:pt x="53" y="10"/>
                  </a:moveTo>
                  <a:cubicBezTo>
                    <a:pt x="283" y="3"/>
                    <a:pt x="512" y="-1"/>
                    <a:pt x="742" y="0"/>
                  </a:cubicBezTo>
                  <a:cubicBezTo>
                    <a:pt x="12671" y="0"/>
                    <a:pt x="22342" y="9670"/>
                    <a:pt x="22342" y="21600"/>
                  </a:cubicBezTo>
                  <a:cubicBezTo>
                    <a:pt x="22342" y="33529"/>
                    <a:pt x="12671" y="43200"/>
                    <a:pt x="742" y="43200"/>
                  </a:cubicBezTo>
                  <a:cubicBezTo>
                    <a:pt x="494" y="43200"/>
                    <a:pt x="247" y="43195"/>
                    <a:pt x="-1" y="43187"/>
                  </a:cubicBezTo>
                  <a:lnTo>
                    <a:pt x="742" y="2160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6" name="Arc 18"/>
            <p:cNvSpPr>
              <a:spLocks/>
            </p:cNvSpPr>
            <p:nvPr/>
          </p:nvSpPr>
          <p:spPr bwMode="auto">
            <a:xfrm>
              <a:off x="2025" y="1954"/>
              <a:ext cx="221" cy="374"/>
            </a:xfrm>
            <a:custGeom>
              <a:avLst/>
              <a:gdLst>
                <a:gd name="G0" fmla="+- 739 0 0"/>
                <a:gd name="G1" fmla="+- 21600 0 0"/>
                <a:gd name="G2" fmla="+- 21600 0 0"/>
                <a:gd name="T0" fmla="*/ 53 w 22339"/>
                <a:gd name="T1" fmla="*/ 11 h 43200"/>
                <a:gd name="T2" fmla="*/ 0 w 22339"/>
                <a:gd name="T3" fmla="*/ 43187 h 43200"/>
                <a:gd name="T4" fmla="*/ 739 w 2233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9" h="43200" fill="none" extrusionOk="0">
                  <a:moveTo>
                    <a:pt x="52" y="10"/>
                  </a:moveTo>
                  <a:cubicBezTo>
                    <a:pt x="281" y="3"/>
                    <a:pt x="510" y="-1"/>
                    <a:pt x="739" y="0"/>
                  </a:cubicBezTo>
                  <a:cubicBezTo>
                    <a:pt x="12668" y="0"/>
                    <a:pt x="22339" y="9670"/>
                    <a:pt x="22339" y="21600"/>
                  </a:cubicBezTo>
                  <a:cubicBezTo>
                    <a:pt x="22339" y="33529"/>
                    <a:pt x="12668" y="43200"/>
                    <a:pt x="739" y="43200"/>
                  </a:cubicBezTo>
                  <a:cubicBezTo>
                    <a:pt x="492" y="43200"/>
                    <a:pt x="246" y="43195"/>
                    <a:pt x="-1" y="43187"/>
                  </a:cubicBezTo>
                </a:path>
                <a:path w="22339" h="43200" stroke="0" extrusionOk="0">
                  <a:moveTo>
                    <a:pt x="52" y="10"/>
                  </a:moveTo>
                  <a:cubicBezTo>
                    <a:pt x="281" y="3"/>
                    <a:pt x="510" y="-1"/>
                    <a:pt x="739" y="0"/>
                  </a:cubicBezTo>
                  <a:cubicBezTo>
                    <a:pt x="12668" y="0"/>
                    <a:pt x="22339" y="9670"/>
                    <a:pt x="22339" y="21600"/>
                  </a:cubicBezTo>
                  <a:cubicBezTo>
                    <a:pt x="22339" y="33529"/>
                    <a:pt x="12668" y="43200"/>
                    <a:pt x="739" y="43200"/>
                  </a:cubicBezTo>
                  <a:cubicBezTo>
                    <a:pt x="492" y="43200"/>
                    <a:pt x="246" y="43195"/>
                    <a:pt x="-1" y="43187"/>
                  </a:cubicBezTo>
                  <a:lnTo>
                    <a:pt x="739" y="2160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2244" y="2113"/>
              <a:ext cx="54" cy="55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8" name="Line 20"/>
            <p:cNvSpPr>
              <a:spLocks noChangeShapeType="1"/>
            </p:cNvSpPr>
            <p:nvPr/>
          </p:nvSpPr>
          <p:spPr bwMode="auto">
            <a:xfrm flipH="1">
              <a:off x="1625" y="2746"/>
              <a:ext cx="18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9" name="Line 21"/>
            <p:cNvSpPr>
              <a:spLocks noChangeShapeType="1"/>
            </p:cNvSpPr>
            <p:nvPr/>
          </p:nvSpPr>
          <p:spPr bwMode="auto">
            <a:xfrm flipH="1">
              <a:off x="1625" y="2959"/>
              <a:ext cx="18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0" name="Line 22"/>
            <p:cNvSpPr>
              <a:spLocks noChangeShapeType="1"/>
            </p:cNvSpPr>
            <p:nvPr/>
          </p:nvSpPr>
          <p:spPr bwMode="auto">
            <a:xfrm flipH="1">
              <a:off x="2291" y="2853"/>
              <a:ext cx="13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1" name="Rectangle 23"/>
            <p:cNvSpPr>
              <a:spLocks noChangeArrowheads="1"/>
            </p:cNvSpPr>
            <p:nvPr/>
          </p:nvSpPr>
          <p:spPr bwMode="auto">
            <a:xfrm>
              <a:off x="1812" y="2666"/>
              <a:ext cx="213" cy="373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2" name="Line 24"/>
            <p:cNvSpPr>
              <a:spLocks noChangeShapeType="1"/>
            </p:cNvSpPr>
            <p:nvPr/>
          </p:nvSpPr>
          <p:spPr bwMode="auto">
            <a:xfrm flipH="1">
              <a:off x="1812" y="2666"/>
              <a:ext cx="21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3" name="Line 25"/>
            <p:cNvSpPr>
              <a:spLocks noChangeShapeType="1"/>
            </p:cNvSpPr>
            <p:nvPr/>
          </p:nvSpPr>
          <p:spPr bwMode="auto">
            <a:xfrm>
              <a:off x="1812" y="2666"/>
              <a:ext cx="1" cy="37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4" name="Line 26"/>
            <p:cNvSpPr>
              <a:spLocks noChangeShapeType="1"/>
            </p:cNvSpPr>
            <p:nvPr/>
          </p:nvSpPr>
          <p:spPr bwMode="auto">
            <a:xfrm>
              <a:off x="1812" y="3039"/>
              <a:ext cx="21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5" name="Arc 27"/>
            <p:cNvSpPr>
              <a:spLocks/>
            </p:cNvSpPr>
            <p:nvPr/>
          </p:nvSpPr>
          <p:spPr bwMode="auto">
            <a:xfrm>
              <a:off x="2025" y="2666"/>
              <a:ext cx="227" cy="386"/>
            </a:xfrm>
            <a:custGeom>
              <a:avLst/>
              <a:gdLst>
                <a:gd name="G0" fmla="+- 738 0 0"/>
                <a:gd name="G1" fmla="+- 21600 0 0"/>
                <a:gd name="G2" fmla="+- 21600 0 0"/>
                <a:gd name="T0" fmla="*/ 50 w 22338"/>
                <a:gd name="T1" fmla="*/ 11 h 43200"/>
                <a:gd name="T2" fmla="*/ 0 w 22338"/>
                <a:gd name="T3" fmla="*/ 43187 h 43200"/>
                <a:gd name="T4" fmla="*/ 738 w 2233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8" h="43200" fill="none" extrusionOk="0">
                  <a:moveTo>
                    <a:pt x="49" y="10"/>
                  </a:moveTo>
                  <a:cubicBezTo>
                    <a:pt x="279" y="3"/>
                    <a:pt x="508" y="-1"/>
                    <a:pt x="738" y="0"/>
                  </a:cubicBezTo>
                  <a:cubicBezTo>
                    <a:pt x="12667" y="0"/>
                    <a:pt x="22338" y="9670"/>
                    <a:pt x="22338" y="21600"/>
                  </a:cubicBezTo>
                  <a:cubicBezTo>
                    <a:pt x="22338" y="33529"/>
                    <a:pt x="12667" y="43200"/>
                    <a:pt x="738" y="43200"/>
                  </a:cubicBezTo>
                  <a:cubicBezTo>
                    <a:pt x="491" y="43200"/>
                    <a:pt x="245" y="43195"/>
                    <a:pt x="-1" y="43187"/>
                  </a:cubicBezTo>
                </a:path>
                <a:path w="22338" h="43200" stroke="0" extrusionOk="0">
                  <a:moveTo>
                    <a:pt x="49" y="10"/>
                  </a:moveTo>
                  <a:cubicBezTo>
                    <a:pt x="279" y="3"/>
                    <a:pt x="508" y="-1"/>
                    <a:pt x="738" y="0"/>
                  </a:cubicBezTo>
                  <a:cubicBezTo>
                    <a:pt x="12667" y="0"/>
                    <a:pt x="22338" y="9670"/>
                    <a:pt x="22338" y="21600"/>
                  </a:cubicBezTo>
                  <a:cubicBezTo>
                    <a:pt x="22338" y="33529"/>
                    <a:pt x="12667" y="43200"/>
                    <a:pt x="738" y="43200"/>
                  </a:cubicBezTo>
                  <a:cubicBezTo>
                    <a:pt x="491" y="43200"/>
                    <a:pt x="245" y="43195"/>
                    <a:pt x="-1" y="43187"/>
                  </a:cubicBezTo>
                  <a:lnTo>
                    <a:pt x="738" y="21600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6" name="Arc 28"/>
            <p:cNvSpPr>
              <a:spLocks/>
            </p:cNvSpPr>
            <p:nvPr/>
          </p:nvSpPr>
          <p:spPr bwMode="auto">
            <a:xfrm>
              <a:off x="2025" y="2672"/>
              <a:ext cx="221" cy="374"/>
            </a:xfrm>
            <a:custGeom>
              <a:avLst/>
              <a:gdLst>
                <a:gd name="G0" fmla="+- 735 0 0"/>
                <a:gd name="G1" fmla="+- 21600 0 0"/>
                <a:gd name="G2" fmla="+- 21600 0 0"/>
                <a:gd name="T0" fmla="*/ 49 w 22335"/>
                <a:gd name="T1" fmla="*/ 11 h 43200"/>
                <a:gd name="T2" fmla="*/ 0 w 22335"/>
                <a:gd name="T3" fmla="*/ 43187 h 43200"/>
                <a:gd name="T4" fmla="*/ 735 w 2233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5" h="43200" fill="none" extrusionOk="0">
                  <a:moveTo>
                    <a:pt x="48" y="10"/>
                  </a:moveTo>
                  <a:cubicBezTo>
                    <a:pt x="277" y="3"/>
                    <a:pt x="506" y="-1"/>
                    <a:pt x="735" y="0"/>
                  </a:cubicBezTo>
                  <a:cubicBezTo>
                    <a:pt x="12664" y="0"/>
                    <a:pt x="22335" y="9670"/>
                    <a:pt x="22335" y="21600"/>
                  </a:cubicBezTo>
                  <a:cubicBezTo>
                    <a:pt x="22335" y="33529"/>
                    <a:pt x="12664" y="43200"/>
                    <a:pt x="735" y="43200"/>
                  </a:cubicBezTo>
                  <a:cubicBezTo>
                    <a:pt x="489" y="43200"/>
                    <a:pt x="244" y="43195"/>
                    <a:pt x="-1" y="43187"/>
                  </a:cubicBezTo>
                </a:path>
                <a:path w="22335" h="43200" stroke="0" extrusionOk="0">
                  <a:moveTo>
                    <a:pt x="48" y="10"/>
                  </a:moveTo>
                  <a:cubicBezTo>
                    <a:pt x="277" y="3"/>
                    <a:pt x="506" y="-1"/>
                    <a:pt x="735" y="0"/>
                  </a:cubicBezTo>
                  <a:cubicBezTo>
                    <a:pt x="12664" y="0"/>
                    <a:pt x="22335" y="9670"/>
                    <a:pt x="22335" y="21600"/>
                  </a:cubicBezTo>
                  <a:cubicBezTo>
                    <a:pt x="22335" y="33529"/>
                    <a:pt x="12664" y="43200"/>
                    <a:pt x="735" y="43200"/>
                  </a:cubicBezTo>
                  <a:cubicBezTo>
                    <a:pt x="489" y="43200"/>
                    <a:pt x="244" y="43195"/>
                    <a:pt x="-1" y="43187"/>
                  </a:cubicBezTo>
                  <a:lnTo>
                    <a:pt x="735" y="21600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7" name="Oval 29"/>
            <p:cNvSpPr>
              <a:spLocks noChangeArrowheads="1"/>
            </p:cNvSpPr>
            <p:nvPr/>
          </p:nvSpPr>
          <p:spPr bwMode="auto">
            <a:xfrm>
              <a:off x="2244" y="2832"/>
              <a:ext cx="54" cy="55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8" name="Line 30"/>
            <p:cNvSpPr>
              <a:spLocks noChangeShapeType="1"/>
            </p:cNvSpPr>
            <p:nvPr/>
          </p:nvSpPr>
          <p:spPr bwMode="auto">
            <a:xfrm>
              <a:off x="2437" y="2134"/>
              <a:ext cx="24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39" name="Line 31"/>
            <p:cNvSpPr>
              <a:spLocks noChangeShapeType="1"/>
            </p:cNvSpPr>
            <p:nvPr/>
          </p:nvSpPr>
          <p:spPr bwMode="auto">
            <a:xfrm>
              <a:off x="2437" y="2853"/>
              <a:ext cx="24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0" name="Line 32"/>
            <p:cNvSpPr>
              <a:spLocks noChangeShapeType="1"/>
            </p:cNvSpPr>
            <p:nvPr/>
          </p:nvSpPr>
          <p:spPr bwMode="auto">
            <a:xfrm>
              <a:off x="1385" y="2027"/>
              <a:ext cx="24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1" name="Line 33"/>
            <p:cNvSpPr>
              <a:spLocks noChangeShapeType="1"/>
            </p:cNvSpPr>
            <p:nvPr/>
          </p:nvSpPr>
          <p:spPr bwMode="auto">
            <a:xfrm>
              <a:off x="1385" y="2959"/>
              <a:ext cx="24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2" name="Line 34"/>
            <p:cNvSpPr>
              <a:spLocks noChangeShapeType="1"/>
            </p:cNvSpPr>
            <p:nvPr/>
          </p:nvSpPr>
          <p:spPr bwMode="auto">
            <a:xfrm>
              <a:off x="1625" y="2254"/>
              <a:ext cx="1" cy="1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3" name="Line 35"/>
            <p:cNvSpPr>
              <a:spLocks noChangeShapeType="1"/>
            </p:cNvSpPr>
            <p:nvPr/>
          </p:nvSpPr>
          <p:spPr bwMode="auto">
            <a:xfrm>
              <a:off x="1625" y="2613"/>
              <a:ext cx="1" cy="1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4" name="Line 36"/>
            <p:cNvSpPr>
              <a:spLocks noChangeShapeType="1"/>
            </p:cNvSpPr>
            <p:nvPr/>
          </p:nvSpPr>
          <p:spPr bwMode="auto">
            <a:xfrm>
              <a:off x="2464" y="2147"/>
              <a:ext cx="1" cy="24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5" name="Line 37"/>
            <p:cNvSpPr>
              <a:spLocks noChangeShapeType="1"/>
            </p:cNvSpPr>
            <p:nvPr/>
          </p:nvSpPr>
          <p:spPr bwMode="auto">
            <a:xfrm>
              <a:off x="2464" y="2613"/>
              <a:ext cx="1" cy="24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6" name="Line 38"/>
            <p:cNvSpPr>
              <a:spLocks noChangeShapeType="1"/>
            </p:cNvSpPr>
            <p:nvPr/>
          </p:nvSpPr>
          <p:spPr bwMode="auto">
            <a:xfrm>
              <a:off x="1625" y="2387"/>
              <a:ext cx="839" cy="22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7" name="Line 39"/>
            <p:cNvSpPr>
              <a:spLocks noChangeShapeType="1"/>
            </p:cNvSpPr>
            <p:nvPr/>
          </p:nvSpPr>
          <p:spPr bwMode="auto">
            <a:xfrm flipV="1">
              <a:off x="1625" y="2387"/>
              <a:ext cx="839" cy="22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8" name="Oval 40"/>
            <p:cNvSpPr>
              <a:spLocks noChangeArrowheads="1"/>
            </p:cNvSpPr>
            <p:nvPr/>
          </p:nvSpPr>
          <p:spPr bwMode="auto">
            <a:xfrm>
              <a:off x="2430" y="2113"/>
              <a:ext cx="55" cy="5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49" name="Oval 41"/>
            <p:cNvSpPr>
              <a:spLocks noChangeArrowheads="1"/>
            </p:cNvSpPr>
            <p:nvPr/>
          </p:nvSpPr>
          <p:spPr bwMode="auto">
            <a:xfrm>
              <a:off x="2443" y="2832"/>
              <a:ext cx="55" cy="5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2650" name="Text Box 42"/>
          <p:cNvSpPr txBox="1">
            <a:spLocks noChangeArrowheads="1"/>
          </p:cNvSpPr>
          <p:nvPr/>
        </p:nvSpPr>
        <p:spPr bwMode="auto">
          <a:xfrm>
            <a:off x="5105400" y="1666875"/>
            <a:ext cx="91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0  0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0  1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1  0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Courier New" pitchFamily="49" charset="0"/>
              </a:rPr>
              <a:t>1  1</a:t>
            </a:r>
          </a:p>
        </p:txBody>
      </p:sp>
      <p:sp>
        <p:nvSpPr>
          <p:cNvPr id="452651" name="Text Box 43"/>
          <p:cNvSpPr txBox="1">
            <a:spLocks noChangeArrowheads="1"/>
          </p:cNvSpPr>
          <p:nvPr/>
        </p:nvSpPr>
        <p:spPr bwMode="auto">
          <a:xfrm>
            <a:off x="5029200" y="1184275"/>
            <a:ext cx="216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 S    R    Q     Q’</a:t>
            </a:r>
          </a:p>
        </p:txBody>
      </p:sp>
      <p:sp>
        <p:nvSpPr>
          <p:cNvPr id="452652" name="Line 44"/>
          <p:cNvSpPr>
            <a:spLocks noChangeShapeType="1"/>
          </p:cNvSpPr>
          <p:nvPr/>
        </p:nvSpPr>
        <p:spPr bwMode="auto">
          <a:xfrm>
            <a:off x="4892675" y="1600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53" name="Line 45"/>
          <p:cNvSpPr>
            <a:spLocks noChangeShapeType="1"/>
          </p:cNvSpPr>
          <p:nvPr/>
        </p:nvSpPr>
        <p:spPr bwMode="auto">
          <a:xfrm>
            <a:off x="6035675" y="1143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54" name="Text Box 46"/>
          <p:cNvSpPr txBox="1">
            <a:spLocks noChangeArrowheads="1"/>
          </p:cNvSpPr>
          <p:nvPr/>
        </p:nvSpPr>
        <p:spPr bwMode="auto">
          <a:xfrm>
            <a:off x="701675" y="1295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2655" name="Text Box 47"/>
          <p:cNvSpPr txBox="1">
            <a:spLocks noChangeArrowheads="1"/>
          </p:cNvSpPr>
          <p:nvPr/>
        </p:nvSpPr>
        <p:spPr bwMode="auto">
          <a:xfrm>
            <a:off x="685800" y="2743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2658" name="Text Box 50"/>
          <p:cNvSpPr txBox="1">
            <a:spLocks noChangeArrowheads="1"/>
          </p:cNvSpPr>
          <p:nvPr/>
        </p:nvSpPr>
        <p:spPr bwMode="auto">
          <a:xfrm>
            <a:off x="6188075" y="2743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0  1</a:t>
            </a:r>
          </a:p>
        </p:txBody>
      </p:sp>
      <p:sp>
        <p:nvSpPr>
          <p:cNvPr id="452663" name="Text Box 55"/>
          <p:cNvSpPr txBox="1">
            <a:spLocks noChangeArrowheads="1"/>
          </p:cNvSpPr>
          <p:nvPr/>
        </p:nvSpPr>
        <p:spPr bwMode="auto">
          <a:xfrm>
            <a:off x="6188075" y="20574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1  0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Set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2664" name="Text Box 56"/>
          <p:cNvSpPr txBox="1">
            <a:spLocks noChangeArrowheads="1"/>
          </p:cNvSpPr>
          <p:nvPr/>
        </p:nvSpPr>
        <p:spPr bwMode="auto">
          <a:xfrm>
            <a:off x="6188075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1  0</a:t>
            </a:r>
          </a:p>
        </p:txBody>
      </p:sp>
      <p:sp>
        <p:nvSpPr>
          <p:cNvPr id="452665" name="Text Box 57"/>
          <p:cNvSpPr txBox="1">
            <a:spLocks noChangeArrowheads="1"/>
          </p:cNvSpPr>
          <p:nvPr/>
        </p:nvSpPr>
        <p:spPr bwMode="auto">
          <a:xfrm>
            <a:off x="7062788" y="2860675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Store</a:t>
            </a:r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2666" name="Text Box 58"/>
          <p:cNvSpPr txBox="1">
            <a:spLocks noChangeArrowheads="1"/>
          </p:cNvSpPr>
          <p:nvPr/>
        </p:nvSpPr>
        <p:spPr bwMode="auto">
          <a:xfrm>
            <a:off x="6188075" y="2362200"/>
            <a:ext cx="180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0  1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Reset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2667" name="Text Box 59"/>
          <p:cNvSpPr txBox="1">
            <a:spLocks noChangeArrowheads="1"/>
          </p:cNvSpPr>
          <p:nvPr/>
        </p:nvSpPr>
        <p:spPr bwMode="auto">
          <a:xfrm>
            <a:off x="6188075" y="1676400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1  1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Disallowed</a:t>
            </a: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52670" name="Rectangle 62"/>
          <p:cNvSpPr>
            <a:spLocks noChangeArrowheads="1"/>
          </p:cNvSpPr>
          <p:nvPr/>
        </p:nvSpPr>
        <p:spPr bwMode="auto">
          <a:xfrm>
            <a:off x="609600" y="3505200"/>
            <a:ext cx="82296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Latch made from </a:t>
            </a:r>
            <a:r>
              <a:rPr lang="en-US">
                <a:solidFill>
                  <a:schemeClr val="accent2"/>
                </a:solidFill>
              </a:rPr>
              <a:t>cross-coupled</a:t>
            </a:r>
            <a:r>
              <a:rPr lang="en-US">
                <a:solidFill>
                  <a:schemeClr val="tx1"/>
                </a:solidFill>
              </a:rPr>
              <a:t> NANDs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Sometimes called S’-R’ latch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Usually S=1 and R=1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S=0 and R=0 generates unpredictable results</a:t>
            </a:r>
          </a:p>
          <a:p>
            <a:pPr marL="342900" indent="-342900"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850" name="Object 2"/>
          <p:cNvGraphicFramePr>
            <a:graphicFrameLocks noChangeAspect="1"/>
          </p:cNvGraphicFramePr>
          <p:nvPr/>
        </p:nvGraphicFramePr>
        <p:xfrm>
          <a:off x="1066800" y="1219200"/>
          <a:ext cx="7086600" cy="2609850"/>
        </p:xfrm>
        <a:graphic>
          <a:graphicData uri="http://schemas.openxmlformats.org/presentationml/2006/ole">
            <p:oleObj spid="_x0000_s2050" name="Bitmap Image" r:id="rId3" imgW="6542857" imgH="2409524" progId="Paint.Picture">
              <p:embed/>
            </p:oleObj>
          </a:graphicData>
        </a:graphic>
      </p:graphicFrame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762000" y="242888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b="0">
                <a:solidFill>
                  <a:schemeClr val="tx2"/>
                </a:solidFill>
                <a:latin typeface="Tahoma" pitchFamily="34" charset="0"/>
              </a:rPr>
              <a:t>S-R  Latches</a:t>
            </a: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1066800" y="4038600"/>
          <a:ext cx="7143750" cy="2522538"/>
        </p:xfrm>
        <a:graphic>
          <a:graphicData uri="http://schemas.openxmlformats.org/presentationml/2006/ole">
            <p:oleObj spid="_x0000_s2051" name="Bitmap Image" r:id="rId4" imgW="8495238" imgH="3000000" progId="Paint.Picture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6134100" cy="304800"/>
          </a:xfrm>
        </p:spPr>
        <p:txBody>
          <a:bodyPr>
            <a:noAutofit/>
          </a:bodyPr>
          <a:lstStyle/>
          <a:p>
            <a:r>
              <a:rPr lang="en-US" sz="3600" dirty="0"/>
              <a:t>S-R Latch with control input</a:t>
            </a:r>
          </a:p>
        </p:txBody>
      </p:sp>
      <p:sp>
        <p:nvSpPr>
          <p:cNvPr id="463875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876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918" name="Text Box 46"/>
          <p:cNvSpPr txBox="1">
            <a:spLocks noChangeArrowheads="1"/>
          </p:cNvSpPr>
          <p:nvPr/>
        </p:nvSpPr>
        <p:spPr bwMode="auto">
          <a:xfrm>
            <a:off x="701675" y="1295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63919" name="Text Box 47"/>
          <p:cNvSpPr txBox="1">
            <a:spLocks noChangeArrowheads="1"/>
          </p:cNvSpPr>
          <p:nvPr/>
        </p:nvSpPr>
        <p:spPr bwMode="auto">
          <a:xfrm>
            <a:off x="685800" y="2743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63926" name="Rectangle 54"/>
          <p:cNvSpPr>
            <a:spLocks noChangeArrowheads="1"/>
          </p:cNvSpPr>
          <p:nvPr/>
        </p:nvSpPr>
        <p:spPr bwMode="auto">
          <a:xfrm>
            <a:off x="609600" y="4114800"/>
            <a:ext cx="80772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Occasionally, desirable to avoid latch changes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C = 0</a:t>
            </a:r>
            <a:r>
              <a:rPr lang="en-US">
                <a:solidFill>
                  <a:schemeClr val="tx1"/>
                </a:solidFill>
              </a:rPr>
              <a:t> disables all latch state changes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Control signal </a:t>
            </a:r>
            <a:r>
              <a:rPr lang="en-US">
                <a:solidFill>
                  <a:schemeClr val="accent2"/>
                </a:solidFill>
              </a:rPr>
              <a:t>enables </a:t>
            </a:r>
            <a:r>
              <a:rPr lang="en-US">
                <a:solidFill>
                  <a:schemeClr val="tx1"/>
                </a:solidFill>
              </a:rPr>
              <a:t>data change when</a:t>
            </a:r>
            <a:r>
              <a:rPr lang="en-US">
                <a:solidFill>
                  <a:schemeClr val="accent2"/>
                </a:solidFill>
              </a:rPr>
              <a:t> C = 1</a:t>
            </a:r>
          </a:p>
          <a:p>
            <a:pPr marL="342900" indent="-342900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Right side of circuit same as ordinary S-R latch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463927" name="Picture 55" descr="C:\jobs\Marries\ch05\tiff\AACFLPZ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226425" cy="3000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1001</Words>
  <Application>Microsoft Office PowerPoint</Application>
  <PresentationFormat>On-screen Show (4:3)</PresentationFormat>
  <Paragraphs>198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Microsoft Word Document</vt:lpstr>
      <vt:lpstr>Bitmap Image</vt:lpstr>
      <vt:lpstr>Digital Logic Design </vt:lpstr>
      <vt:lpstr>Overview</vt:lpstr>
      <vt:lpstr>The story so far ...</vt:lpstr>
      <vt:lpstr>Sequential Circuits</vt:lpstr>
      <vt:lpstr>Cross-coupled Inverters</vt:lpstr>
      <vt:lpstr>S-R Latch with NORs</vt:lpstr>
      <vt:lpstr>S-R Latch with NANDs</vt:lpstr>
      <vt:lpstr>Slide 8</vt:lpstr>
      <vt:lpstr>S-R Latch with control input</vt:lpstr>
      <vt:lpstr>NOR S-R Latch with Control Input</vt:lpstr>
      <vt:lpstr>D Latch</vt:lpstr>
      <vt:lpstr>D Latch</vt:lpstr>
      <vt:lpstr>D Latch</vt:lpstr>
      <vt:lpstr>D Latch</vt:lpstr>
      <vt:lpstr>Symbols for Latches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Logic Design </dc:title>
  <dc:creator>amrawamry</dc:creator>
  <cp:lastModifiedBy>amrawamry</cp:lastModifiedBy>
  <cp:revision>2</cp:revision>
  <dcterms:created xsi:type="dcterms:W3CDTF">2013-12-13T08:02:42Z</dcterms:created>
  <dcterms:modified xsi:type="dcterms:W3CDTF">2013-12-13T08:07:02Z</dcterms:modified>
</cp:coreProperties>
</file>